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15"/>
  </p:handoutMasterIdLst>
  <p:sldIdLst>
    <p:sldId id="256" r:id="rId3"/>
    <p:sldId id="277" r:id="rId4"/>
    <p:sldId id="279" r:id="rId5"/>
    <p:sldId id="276" r:id="rId6"/>
    <p:sldId id="278" r:id="rId7"/>
    <p:sldId id="280" r:id="rId8"/>
    <p:sldId id="281" r:id="rId9"/>
    <p:sldId id="285" r:id="rId10"/>
    <p:sldId id="283" r:id="rId11"/>
    <p:sldId id="282" r:id="rId12"/>
    <p:sldId id="284"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17DFE5E-5897-4E96-E26F-9518BBA3D9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492BB7E0-FE4C-A27B-CFB0-5181831A6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3E6199-D3B2-40A1-A769-C9FFEF36FEBA}" type="datetimeFigureOut">
              <a:rPr lang="en-GB" smtClean="0"/>
              <a:t>04/08/2025</a:t>
            </a:fld>
            <a:endParaRPr lang="en-GB"/>
          </a:p>
        </p:txBody>
      </p:sp>
      <p:sp>
        <p:nvSpPr>
          <p:cNvPr id="4" name="Footer Placeholder 3">
            <a:extLst>
              <a:ext uri="{FF2B5EF4-FFF2-40B4-BE49-F238E27FC236}">
                <a16:creationId xmlns:a16="http://schemas.microsoft.com/office/drawing/2014/main" id="{B639BB57-22C9-2C79-3286-22160B23D6D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3A9ECB1-1164-9E9A-780B-272F792CBD3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CB1661-DD8F-4D6C-822B-A1C0BF66B1DA}" type="slidenum">
              <a:rPr lang="en-GB" smtClean="0"/>
              <a:t>‹#›</a:t>
            </a:fld>
            <a:endParaRPr lang="en-GB"/>
          </a:p>
        </p:txBody>
      </p:sp>
    </p:spTree>
    <p:extLst>
      <p:ext uri="{BB962C8B-B14F-4D97-AF65-F5344CB8AC3E}">
        <p14:creationId xmlns:p14="http://schemas.microsoft.com/office/powerpoint/2010/main" val="30313878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FFD19-6594-8F90-A59B-4E7DF4E553D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59EBCFD-D1E0-C6D8-D6E7-4274A0F8A52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5953B2D-2FB3-D637-4D50-249601E8C91C}"/>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5" name="Footer Placeholder 4">
            <a:extLst>
              <a:ext uri="{FF2B5EF4-FFF2-40B4-BE49-F238E27FC236}">
                <a16:creationId xmlns:a16="http://schemas.microsoft.com/office/drawing/2014/main" id="{70240116-022F-4AB9-E193-707F8860BB3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75B1A07E-B4E4-CA23-3BC7-1849C7674E79}"/>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38640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D7C32-97D7-0ECE-3FE3-1E89D94CDE0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DC5E6BC-97F8-4905-84BC-C02888176D86}"/>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D3A8AE-9347-F18D-77E4-65C0DCBDA860}"/>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5" name="Footer Placeholder 4">
            <a:extLst>
              <a:ext uri="{FF2B5EF4-FFF2-40B4-BE49-F238E27FC236}">
                <a16:creationId xmlns:a16="http://schemas.microsoft.com/office/drawing/2014/main" id="{5223F3FB-4BE7-DE6F-AD27-FDCC383B73A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70549D5-BCEE-11C0-C4F2-493CC6FAD62C}"/>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411059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E6D612-F077-261E-C203-9E61817E7FC8}"/>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AC761E-4DEC-F50F-2C33-97BF53BBE625}"/>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F273AC-9B86-57C6-44F6-A8A882D57D9D}"/>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5" name="Footer Placeholder 4">
            <a:extLst>
              <a:ext uri="{FF2B5EF4-FFF2-40B4-BE49-F238E27FC236}">
                <a16:creationId xmlns:a16="http://schemas.microsoft.com/office/drawing/2014/main" id="{0BF65751-507F-1BAC-6A02-DBF03B494D1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90663A8-7DB2-1D2E-8C65-41ABB546A342}"/>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870914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4697E-0AEE-383E-B8DB-ACF075F132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AA56E37-BC57-6299-40DB-DC35F7F269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EFA295-009A-E5DD-DF5B-7B943166DF32}"/>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5" name="Footer Placeholder 4">
            <a:extLst>
              <a:ext uri="{FF2B5EF4-FFF2-40B4-BE49-F238E27FC236}">
                <a16:creationId xmlns:a16="http://schemas.microsoft.com/office/drawing/2014/main" id="{CFD134A8-26A2-6142-6B1E-CAE960C7E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B136A6-D053-C391-A5BB-8081009E8846}"/>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192484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F0FC0-6A7A-E71A-5BD0-C9EC9274D0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038053-039A-1F09-9CDC-C9DD468636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297927-5EBC-C651-363C-8E2C5DF81C8C}"/>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5" name="Footer Placeholder 4">
            <a:extLst>
              <a:ext uri="{FF2B5EF4-FFF2-40B4-BE49-F238E27FC236}">
                <a16:creationId xmlns:a16="http://schemas.microsoft.com/office/drawing/2014/main" id="{CD2AA397-BE0B-5B50-FE9F-90D1F65A92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9C92B7-4BF8-BF52-B66D-F3D4B8FC079A}"/>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1359077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AC94-F085-3C9B-7107-78B09FEDAE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206E1E6-7946-DF72-27AC-5A15C68F936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5D8B1B-83CB-B730-6747-30E630E3F263}"/>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5" name="Footer Placeholder 4">
            <a:extLst>
              <a:ext uri="{FF2B5EF4-FFF2-40B4-BE49-F238E27FC236}">
                <a16:creationId xmlns:a16="http://schemas.microsoft.com/office/drawing/2014/main" id="{1C59C3B7-2146-2BDD-CAB8-3F6D19A9B6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CAD699-EA70-AB65-C493-315EF1FC4943}"/>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3574954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3285E-33EB-5A04-07D3-CEC36DFAF0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D13D5C2-D847-37F3-1EA8-CB8981C91C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E6F2F6-AE02-77C3-F550-A58B609E07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4A41915-AD82-E5F4-44E0-D9724653494C}"/>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6" name="Footer Placeholder 5">
            <a:extLst>
              <a:ext uri="{FF2B5EF4-FFF2-40B4-BE49-F238E27FC236}">
                <a16:creationId xmlns:a16="http://schemas.microsoft.com/office/drawing/2014/main" id="{2CA6E3D9-B917-1088-DA9A-9AC3096F9C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13BA05-C3E4-831E-6139-10B1B8AF0BAC}"/>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3009710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DC3F-7842-9D03-9E4F-6B99734F8D1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A8D10C-F9DB-5249-011F-E3F3F98DDF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926AFF-7ADB-B3C5-2C24-253036BAF4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093C8BA-7769-C183-2916-6360D1BD5E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AB520D-F8D2-7580-358A-DCD868FF09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E23C63F-7789-4B74-57A4-701BAE2A532D}"/>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8" name="Footer Placeholder 7">
            <a:extLst>
              <a:ext uri="{FF2B5EF4-FFF2-40B4-BE49-F238E27FC236}">
                <a16:creationId xmlns:a16="http://schemas.microsoft.com/office/drawing/2014/main" id="{1E05CF88-EF09-64FA-7001-1191A6B2383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CDDF37C-98CD-F4FC-140F-21E536E9A600}"/>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582452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59F3-EED7-A5CE-F422-8374B5AEA79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D29F0F-9FE4-B518-D0FD-1C73800B6C59}"/>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4" name="Footer Placeholder 3">
            <a:extLst>
              <a:ext uri="{FF2B5EF4-FFF2-40B4-BE49-F238E27FC236}">
                <a16:creationId xmlns:a16="http://schemas.microsoft.com/office/drawing/2014/main" id="{26E19585-6BD5-4DA5-8CB9-42D3CCF71F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7F4FF4E-FEC6-1BC5-ECE4-50B81E34D7F5}"/>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2364305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4FB855-4C08-25D0-078F-DE6E51502FF6}"/>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3" name="Footer Placeholder 2">
            <a:extLst>
              <a:ext uri="{FF2B5EF4-FFF2-40B4-BE49-F238E27FC236}">
                <a16:creationId xmlns:a16="http://schemas.microsoft.com/office/drawing/2014/main" id="{3FB6DFF0-1C29-3F0A-5772-73266CD1217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001E11-8AEA-EAB3-80A5-56FBDAD4024C}"/>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186220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C1453-FDA6-CA23-E963-B7DA44691A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BC0974D-CD35-8213-138F-12E5C6560A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2EAFD06-1328-397E-E548-225961E76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1FF589-DB8C-1A97-7081-9C51A3E3D987}"/>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6" name="Footer Placeholder 5">
            <a:extLst>
              <a:ext uri="{FF2B5EF4-FFF2-40B4-BE49-F238E27FC236}">
                <a16:creationId xmlns:a16="http://schemas.microsoft.com/office/drawing/2014/main" id="{E4A3B89A-52DE-44E4-5035-6E00FAECA8E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9E5C06-C176-BA2F-5CDF-0F8D01B69671}"/>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2966211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1E4F5-2D95-A95B-7F9D-E7F3490D9F2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C33683-24B1-44F8-F2FF-56A33C8C10F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1B7171-407B-6FA1-A6A6-36050CAC37D2}"/>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5" name="Footer Placeholder 4">
            <a:extLst>
              <a:ext uri="{FF2B5EF4-FFF2-40B4-BE49-F238E27FC236}">
                <a16:creationId xmlns:a16="http://schemas.microsoft.com/office/drawing/2014/main" id="{2C9B221C-D7A8-FA82-2071-BBF37E1B946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4F0F2E5-1DFF-387F-3C84-C636E833C46A}"/>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312251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2A429-0062-51B7-180C-CB241DE667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F9231A-89D5-D2E1-9CEE-25C6EFC2B6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D8659C5-C8E8-22F2-0342-721EA11811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3989C1-29E2-69B1-5D92-A7662C6B79C9}"/>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6" name="Footer Placeholder 5">
            <a:extLst>
              <a:ext uri="{FF2B5EF4-FFF2-40B4-BE49-F238E27FC236}">
                <a16:creationId xmlns:a16="http://schemas.microsoft.com/office/drawing/2014/main" id="{B0B0A483-C92A-DFC2-EA29-79FA642C97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49480-67B0-A194-3F78-A363767D489B}"/>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3434838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E020C-A0C3-5316-123E-0DDACC704F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22A65AA-8943-4F0B-8FB6-E105548943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048BCE-ECF9-E5D6-72DB-E65DB00DBA7E}"/>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5" name="Footer Placeholder 4">
            <a:extLst>
              <a:ext uri="{FF2B5EF4-FFF2-40B4-BE49-F238E27FC236}">
                <a16:creationId xmlns:a16="http://schemas.microsoft.com/office/drawing/2014/main" id="{2A00E30B-4268-9098-BF7D-84D02E5A7A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18DD9D-25E1-66D5-1328-DDDF6ECE18B6}"/>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9078469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F201F7-1D57-1C45-0390-5879F583354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F477A1-60C1-9B8A-36DC-5027593ABDF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97771D-9535-EF01-D344-F4428ED6F3C5}"/>
              </a:ext>
            </a:extLst>
          </p:cNvPr>
          <p:cNvSpPr>
            <a:spLocks noGrp="1"/>
          </p:cNvSpPr>
          <p:nvPr>
            <p:ph type="dt" sz="half" idx="10"/>
          </p:nvPr>
        </p:nvSpPr>
        <p:spPr/>
        <p:txBody>
          <a:bodyPr/>
          <a:lstStyle/>
          <a:p>
            <a:fld id="{BC7CD15E-4787-4DEC-B5DF-68738B1FDD23}" type="datetimeFigureOut">
              <a:rPr lang="en-GB" smtClean="0"/>
              <a:t>04/08/2025</a:t>
            </a:fld>
            <a:endParaRPr lang="en-GB"/>
          </a:p>
        </p:txBody>
      </p:sp>
      <p:sp>
        <p:nvSpPr>
          <p:cNvPr id="5" name="Footer Placeholder 4">
            <a:extLst>
              <a:ext uri="{FF2B5EF4-FFF2-40B4-BE49-F238E27FC236}">
                <a16:creationId xmlns:a16="http://schemas.microsoft.com/office/drawing/2014/main" id="{494E4245-4673-7D8B-253F-1DE178510A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CE64A-BC55-961C-556D-E56CD8678D43}"/>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2762948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B2D02-4D67-5F3E-2A86-AFA15240EB5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6F5AAF-050F-39E5-7C13-B2C47A85DE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8367E2-4E8E-019D-0E26-CD2A20E18E8C}"/>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5" name="Footer Placeholder 4">
            <a:extLst>
              <a:ext uri="{FF2B5EF4-FFF2-40B4-BE49-F238E27FC236}">
                <a16:creationId xmlns:a16="http://schemas.microsoft.com/office/drawing/2014/main" id="{D62E1BA7-5E59-CAA2-C5D1-27B81D2254B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8CA349C-2670-2605-EAE2-9F1E94BF1B6D}"/>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2041814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E65ED-D267-5663-5A0D-CD275324075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C25B6E-26E9-756F-BB9E-21697A43443B}"/>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E4BD4A7-F7BC-A814-6FF9-DD4504E484D0}"/>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E59FA4C-034E-7809-D9DC-AF738330FC26}"/>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6" name="Footer Placeholder 5">
            <a:extLst>
              <a:ext uri="{FF2B5EF4-FFF2-40B4-BE49-F238E27FC236}">
                <a16:creationId xmlns:a16="http://schemas.microsoft.com/office/drawing/2014/main" id="{FF1784A8-22D6-1D9A-8374-833C3E82081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36EB38CD-4AE6-FCDB-ADEE-3A9C6ED165E4}"/>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523084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3640E-F934-1B24-FE13-EACE853AA9D3}"/>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878AE8-F0B6-167A-0AE0-624BE0E42AF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21FD1F9-AC6E-6107-958F-703D7015CFD4}"/>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DD7041B-BE82-8A08-0EFC-1F391DE47EC4}"/>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DB074F-4EDF-E4B7-5ADA-F6AA4D2AABB7}"/>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20111C4-D996-FA11-6DEB-C04F297805F0}"/>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8" name="Footer Placeholder 7">
            <a:extLst>
              <a:ext uri="{FF2B5EF4-FFF2-40B4-BE49-F238E27FC236}">
                <a16:creationId xmlns:a16="http://schemas.microsoft.com/office/drawing/2014/main" id="{A516AEA2-E754-85F8-73E3-8358F8EC1C7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65C901E7-9568-65D3-B728-125A6C50BA7F}"/>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3819642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55454-5887-DB44-0B9B-B014A104D53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84BE011-D702-53AB-2EA0-AAB03474A45E}"/>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4" name="Footer Placeholder 3">
            <a:extLst>
              <a:ext uri="{FF2B5EF4-FFF2-40B4-BE49-F238E27FC236}">
                <a16:creationId xmlns:a16="http://schemas.microsoft.com/office/drawing/2014/main" id="{B7D2B167-4145-677A-3F22-889E9EB8EEA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A3FC9489-3AC0-0826-ED13-E539E5DAD06E}"/>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946901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789B30-200B-1A82-8A69-76305FA9874B}"/>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3" name="Footer Placeholder 2">
            <a:extLst>
              <a:ext uri="{FF2B5EF4-FFF2-40B4-BE49-F238E27FC236}">
                <a16:creationId xmlns:a16="http://schemas.microsoft.com/office/drawing/2014/main" id="{9917C4FC-0DFD-3F9A-6F68-92E79245D53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30A3D0F5-4DC3-F98E-77A4-9B9BE5014412}"/>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232847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DD603-9C34-843C-91BB-52D3B0E9960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C463BB-C6A3-1620-71A1-A8ABD6EBE1A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C6600B2-2073-F50A-DB0A-FDC9F925B33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F574B8-CAF9-CCD7-14B7-9C488DAEEC9E}"/>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6" name="Footer Placeholder 5">
            <a:extLst>
              <a:ext uri="{FF2B5EF4-FFF2-40B4-BE49-F238E27FC236}">
                <a16:creationId xmlns:a16="http://schemas.microsoft.com/office/drawing/2014/main" id="{820F7FD7-4B3C-864C-BC58-0821297F7B1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2A38857-B17C-9B38-FF46-AE9A3782438C}"/>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3809669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D29A9-4ED9-2D54-B80F-68058AAF0D8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669DC3-1323-0F78-3BF1-DC2300C757C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A428D06-1DA6-D29A-4886-AA328F43432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414EBE-ECAF-E47A-C7C9-0E4B961E0389}"/>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04/08/2025</a:t>
            </a:fld>
            <a:endParaRPr lang="en-GB"/>
          </a:p>
        </p:txBody>
      </p:sp>
      <p:sp>
        <p:nvSpPr>
          <p:cNvPr id="6" name="Footer Placeholder 5">
            <a:extLst>
              <a:ext uri="{FF2B5EF4-FFF2-40B4-BE49-F238E27FC236}">
                <a16:creationId xmlns:a16="http://schemas.microsoft.com/office/drawing/2014/main" id="{192FBCFB-0AD3-E829-438A-A3AC8AF8BA7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90C6CF2-5AC6-CA99-16E2-9E4E866A6338}"/>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3770974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62E49B8-DE66-3263-6427-957D1871F42F}"/>
              </a:ext>
            </a:extLst>
          </p:cNvPr>
          <p:cNvSpPr/>
          <p:nvPr userDrawn="1"/>
        </p:nvSpPr>
        <p:spPr>
          <a:xfrm>
            <a:off x="0" y="6300156"/>
            <a:ext cx="12192000" cy="557844"/>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97EA9927-DD30-A125-AFBB-BA74A642F638}"/>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6D271292-D162-F3F8-AEAC-BBD3F4E3FF93}"/>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0565D9B1-47C1-2264-FCA1-DA28EDA086BC}"/>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3" name="Picture 2" descr="Facebook Logos PNG images free download">
            <a:extLst>
              <a:ext uri="{FF2B5EF4-FFF2-40B4-BE49-F238E27FC236}">
                <a16:creationId xmlns:a16="http://schemas.microsoft.com/office/drawing/2014/main" id="{76B406C1-8C97-0F4E-E25C-FFBD389F582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9224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A40416-0C9E-4427-AFD2-3F28A0D468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46136E-048F-B6A6-A787-44060820A4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430111-3CFC-0D23-CD9A-2E6CCDF5A6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C7CD15E-4787-4DEC-B5DF-68738B1FDD23}" type="datetimeFigureOut">
              <a:rPr lang="en-GB" smtClean="0"/>
              <a:t>04/08/2025</a:t>
            </a:fld>
            <a:endParaRPr lang="en-GB"/>
          </a:p>
        </p:txBody>
      </p:sp>
      <p:sp>
        <p:nvSpPr>
          <p:cNvPr id="5" name="Footer Placeholder 4">
            <a:extLst>
              <a:ext uri="{FF2B5EF4-FFF2-40B4-BE49-F238E27FC236}">
                <a16:creationId xmlns:a16="http://schemas.microsoft.com/office/drawing/2014/main" id="{A8907786-93D7-A5A5-37C9-FC058D96D5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CE1D467-1B9E-A857-2275-0898E093EB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EE47304-C652-479E-AF00-F24F55CF8927}" type="slidenum">
              <a:rPr lang="en-GB" smtClean="0"/>
              <a:t>‹#›</a:t>
            </a:fld>
            <a:endParaRPr lang="en-GB"/>
          </a:p>
        </p:txBody>
      </p:sp>
      <p:sp>
        <p:nvSpPr>
          <p:cNvPr id="7" name="Rectangle 6">
            <a:extLst>
              <a:ext uri="{FF2B5EF4-FFF2-40B4-BE49-F238E27FC236}">
                <a16:creationId xmlns:a16="http://schemas.microsoft.com/office/drawing/2014/main" id="{36B7BB8B-ACD3-B705-392E-21C0943308E9}"/>
              </a:ext>
            </a:extLst>
          </p:cNvPr>
          <p:cNvSpPr/>
          <p:nvPr userDrawn="1"/>
        </p:nvSpPr>
        <p:spPr>
          <a:xfrm>
            <a:off x="0" y="6300156"/>
            <a:ext cx="12192000" cy="557844"/>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EBC56DFD-BCEF-F779-5D66-4CEB735B10F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15781F4-AE44-9949-EB4B-4F963C06A3A1}"/>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3CEC3E3F-6645-EC82-6F00-2E6E146FC35D}"/>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AFFC9793-CBF0-3AB1-5E9A-14C54138E42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0416B0BB-EBF3-6D09-2296-D38E21AD5B30}"/>
              </a:ext>
            </a:extLst>
          </p:cNvPr>
          <p:cNvSpPr/>
          <p:nvPr userDrawn="1"/>
        </p:nvSpPr>
        <p:spPr>
          <a:xfrm>
            <a:off x="786809" y="446566"/>
            <a:ext cx="10664456" cy="5539563"/>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538423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4.tmp"/><Relationship Id="rId3" Type="http://schemas.openxmlformats.org/officeDocument/2006/relationships/image" Target="../media/image9.tmp"/><Relationship Id="rId7" Type="http://schemas.openxmlformats.org/officeDocument/2006/relationships/image" Target="../media/image13.tmp"/><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tmp"/><Relationship Id="rId5" Type="http://schemas.openxmlformats.org/officeDocument/2006/relationships/image" Target="../media/image11.tmp"/><Relationship Id="rId4" Type="http://schemas.openxmlformats.org/officeDocument/2006/relationships/image" Target="../media/image10.tmp"/><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1238FE9-CF50-2AC1-A3F6-8760D7DA74B1}"/>
              </a:ext>
            </a:extLst>
          </p:cNvPr>
          <p:cNvSpPr/>
          <p:nvPr/>
        </p:nvSpPr>
        <p:spPr>
          <a:xfrm>
            <a:off x="965791" y="1818183"/>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Computational thinking</a:t>
            </a:r>
          </a:p>
        </p:txBody>
      </p:sp>
      <p:sp>
        <p:nvSpPr>
          <p:cNvPr id="7" name="Rectangle 6">
            <a:extLst>
              <a:ext uri="{FF2B5EF4-FFF2-40B4-BE49-F238E27FC236}">
                <a16:creationId xmlns:a16="http://schemas.microsoft.com/office/drawing/2014/main" id="{E26CC1A4-E80F-D763-7FBF-8680C10BE6AD}"/>
              </a:ext>
            </a:extLst>
          </p:cNvPr>
          <p:cNvSpPr/>
          <p:nvPr/>
        </p:nvSpPr>
        <p:spPr>
          <a:xfrm>
            <a:off x="965791" y="4000949"/>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Computational thinking</a:t>
            </a:r>
          </a:p>
        </p:txBody>
      </p:sp>
    </p:spTree>
    <p:extLst>
      <p:ext uri="{BB962C8B-B14F-4D97-AF65-F5344CB8AC3E}">
        <p14:creationId xmlns:p14="http://schemas.microsoft.com/office/powerpoint/2010/main" val="12856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7E2B8-5542-5B72-4B5E-A619E4E5D567}"/>
            </a:ext>
          </a:extLst>
        </p:cNvPr>
        <p:cNvGrpSpPr/>
        <p:nvPr/>
      </p:nvGrpSpPr>
      <p:grpSpPr>
        <a:xfrm>
          <a:off x="0" y="0"/>
          <a:ext cx="0" cy="0"/>
          <a:chOff x="0" y="0"/>
          <a:chExt cx="0" cy="0"/>
        </a:xfrm>
      </p:grpSpPr>
      <p:sp>
        <p:nvSpPr>
          <p:cNvPr id="41" name="TextBox 40">
            <a:extLst>
              <a:ext uri="{FF2B5EF4-FFF2-40B4-BE49-F238E27FC236}">
                <a16:creationId xmlns:a16="http://schemas.microsoft.com/office/drawing/2014/main" id="{71F159AD-84C1-2682-2D35-261C3CB7E349}"/>
              </a:ext>
            </a:extLst>
          </p:cNvPr>
          <p:cNvSpPr txBox="1"/>
          <p:nvPr/>
        </p:nvSpPr>
        <p:spPr>
          <a:xfrm>
            <a:off x="6710435" y="950065"/>
            <a:ext cx="2433565" cy="1569660"/>
          </a:xfrm>
          <a:prstGeom prst="rect">
            <a:avLst/>
          </a:prstGeom>
          <a:solidFill>
            <a:schemeClr val="bg1"/>
          </a:solidFill>
          <a:ln>
            <a:solidFill>
              <a:schemeClr val="tx1"/>
            </a:solidFill>
          </a:ln>
        </p:spPr>
        <p:txBody>
          <a:bodyPr wrap="square">
            <a:spAutoFit/>
          </a:bodyPr>
          <a:lstStyle/>
          <a:p>
            <a:r>
              <a:rPr lang="en-GB" sz="1600" b="1" dirty="0">
                <a:latin typeface="Segoe UI Variable Text" pitchFamily="2" charset="0"/>
              </a:rPr>
              <a:t>Decomposition</a:t>
            </a:r>
          </a:p>
          <a:p>
            <a:r>
              <a:rPr lang="en-GB" sz="1600" dirty="0">
                <a:latin typeface="Segoe UI Variable Text" pitchFamily="2" charset="0"/>
              </a:rPr>
              <a:t>Break pathfinding into smaller tasks for example, shortest route to M, shortest route to B etc..</a:t>
            </a:r>
          </a:p>
        </p:txBody>
      </p:sp>
      <p:sp>
        <p:nvSpPr>
          <p:cNvPr id="2" name="Rectangle 1">
            <a:extLst>
              <a:ext uri="{FF2B5EF4-FFF2-40B4-BE49-F238E27FC236}">
                <a16:creationId xmlns:a16="http://schemas.microsoft.com/office/drawing/2014/main" id="{76FA4C7A-A299-8E59-5337-2AC85115618B}"/>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Worked example</a:t>
            </a:r>
          </a:p>
        </p:txBody>
      </p:sp>
      <p:pic>
        <p:nvPicPr>
          <p:cNvPr id="3" name="Picture 2">
            <a:extLst>
              <a:ext uri="{FF2B5EF4-FFF2-40B4-BE49-F238E27FC236}">
                <a16:creationId xmlns:a16="http://schemas.microsoft.com/office/drawing/2014/main" id="{E91A0D85-BE56-25BD-24FE-5E178DFB0CF7}"/>
              </a:ext>
            </a:extLst>
          </p:cNvPr>
          <p:cNvPicPr>
            <a:picLocks noChangeAspect="1"/>
          </p:cNvPicPr>
          <p:nvPr/>
        </p:nvPicPr>
        <p:blipFill rotWithShape="1">
          <a:blip r:embed="rId2"/>
          <a:srcRect l="52276" t="28341" r="14407" b="18388"/>
          <a:stretch/>
        </p:blipFill>
        <p:spPr>
          <a:xfrm>
            <a:off x="168999" y="1266993"/>
            <a:ext cx="2819040" cy="4596813"/>
          </a:xfrm>
          <a:prstGeom prst="rect">
            <a:avLst/>
          </a:prstGeom>
          <a:ln>
            <a:solidFill>
              <a:schemeClr val="tx1"/>
            </a:solidFill>
          </a:ln>
        </p:spPr>
      </p:pic>
      <p:sp>
        <p:nvSpPr>
          <p:cNvPr id="4" name="Rectangle 3">
            <a:extLst>
              <a:ext uri="{FF2B5EF4-FFF2-40B4-BE49-F238E27FC236}">
                <a16:creationId xmlns:a16="http://schemas.microsoft.com/office/drawing/2014/main" id="{819CA954-2F67-F344-9B18-B08CF7CF1C44}"/>
              </a:ext>
            </a:extLst>
          </p:cNvPr>
          <p:cNvSpPr/>
          <p:nvPr/>
        </p:nvSpPr>
        <p:spPr>
          <a:xfrm>
            <a:off x="3114524" y="1253584"/>
            <a:ext cx="3381876" cy="462363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a:solidFill>
                <a:schemeClr val="tx1"/>
              </a:solidFill>
              <a:latin typeface="+mj-lt"/>
            </a:endParaRPr>
          </a:p>
        </p:txBody>
      </p:sp>
      <p:sp>
        <p:nvSpPr>
          <p:cNvPr id="10" name="Oval 9">
            <a:extLst>
              <a:ext uri="{FF2B5EF4-FFF2-40B4-BE49-F238E27FC236}">
                <a16:creationId xmlns:a16="http://schemas.microsoft.com/office/drawing/2014/main" id="{7BCD524A-7004-F505-F30F-A26AF28031A0}"/>
              </a:ext>
            </a:extLst>
          </p:cNvPr>
          <p:cNvSpPr/>
          <p:nvPr/>
        </p:nvSpPr>
        <p:spPr>
          <a:xfrm>
            <a:off x="3214062" y="4234056"/>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M</a:t>
            </a:r>
          </a:p>
        </p:txBody>
      </p:sp>
      <p:sp>
        <p:nvSpPr>
          <p:cNvPr id="11" name="Oval 10">
            <a:extLst>
              <a:ext uri="{FF2B5EF4-FFF2-40B4-BE49-F238E27FC236}">
                <a16:creationId xmlns:a16="http://schemas.microsoft.com/office/drawing/2014/main" id="{E5CABE41-4663-6736-4B80-09A60D22F296}"/>
              </a:ext>
            </a:extLst>
          </p:cNvPr>
          <p:cNvSpPr/>
          <p:nvPr/>
        </p:nvSpPr>
        <p:spPr>
          <a:xfrm>
            <a:off x="4673653" y="3565401"/>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I</a:t>
            </a:r>
          </a:p>
        </p:txBody>
      </p:sp>
      <p:sp>
        <p:nvSpPr>
          <p:cNvPr id="12" name="Oval 11">
            <a:extLst>
              <a:ext uri="{FF2B5EF4-FFF2-40B4-BE49-F238E27FC236}">
                <a16:creationId xmlns:a16="http://schemas.microsoft.com/office/drawing/2014/main" id="{B60089DD-23CC-CBE8-E937-64F50C213A1A}"/>
              </a:ext>
            </a:extLst>
          </p:cNvPr>
          <p:cNvSpPr/>
          <p:nvPr/>
        </p:nvSpPr>
        <p:spPr>
          <a:xfrm>
            <a:off x="4942168" y="2377300"/>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T</a:t>
            </a:r>
          </a:p>
        </p:txBody>
      </p:sp>
      <p:sp>
        <p:nvSpPr>
          <p:cNvPr id="13" name="Oval 12">
            <a:extLst>
              <a:ext uri="{FF2B5EF4-FFF2-40B4-BE49-F238E27FC236}">
                <a16:creationId xmlns:a16="http://schemas.microsoft.com/office/drawing/2014/main" id="{44EB894E-3B86-F464-8714-2EEEB6EE9B86}"/>
              </a:ext>
            </a:extLst>
          </p:cNvPr>
          <p:cNvSpPr/>
          <p:nvPr/>
        </p:nvSpPr>
        <p:spPr>
          <a:xfrm>
            <a:off x="5563803" y="1339828"/>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N</a:t>
            </a:r>
          </a:p>
        </p:txBody>
      </p:sp>
      <p:sp>
        <p:nvSpPr>
          <p:cNvPr id="14" name="Oval 13">
            <a:extLst>
              <a:ext uri="{FF2B5EF4-FFF2-40B4-BE49-F238E27FC236}">
                <a16:creationId xmlns:a16="http://schemas.microsoft.com/office/drawing/2014/main" id="{F4657CF5-C325-6AE5-E0A4-04EFFB238ADE}"/>
              </a:ext>
            </a:extLst>
          </p:cNvPr>
          <p:cNvSpPr/>
          <p:nvPr/>
        </p:nvSpPr>
        <p:spPr>
          <a:xfrm>
            <a:off x="5608919" y="5012473"/>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B</a:t>
            </a:r>
          </a:p>
        </p:txBody>
      </p:sp>
      <p:cxnSp>
        <p:nvCxnSpPr>
          <p:cNvPr id="16" name="Straight Connector 15">
            <a:extLst>
              <a:ext uri="{FF2B5EF4-FFF2-40B4-BE49-F238E27FC236}">
                <a16:creationId xmlns:a16="http://schemas.microsoft.com/office/drawing/2014/main" id="{C47F7372-1032-8F8D-DC25-6B29BF0C2708}"/>
              </a:ext>
            </a:extLst>
          </p:cNvPr>
          <p:cNvCxnSpPr>
            <a:cxnSpLocks/>
            <a:stCxn id="13" idx="3"/>
            <a:endCxn id="12" idx="7"/>
          </p:cNvCxnSpPr>
          <p:nvPr/>
        </p:nvCxnSpPr>
        <p:spPr>
          <a:xfrm flipH="1">
            <a:off x="5400551" y="1807502"/>
            <a:ext cx="241898" cy="65003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C27849C-F26A-2A18-75F2-5F527CB7D985}"/>
              </a:ext>
            </a:extLst>
          </p:cNvPr>
          <p:cNvSpPr txBox="1"/>
          <p:nvPr/>
        </p:nvSpPr>
        <p:spPr>
          <a:xfrm>
            <a:off x="5269647" y="1817353"/>
            <a:ext cx="384628" cy="369332"/>
          </a:xfrm>
          <a:prstGeom prst="rect">
            <a:avLst/>
          </a:prstGeom>
          <a:noFill/>
        </p:spPr>
        <p:txBody>
          <a:bodyPr wrap="square" rtlCol="0">
            <a:spAutoFit/>
          </a:bodyPr>
          <a:lstStyle/>
          <a:p>
            <a:r>
              <a:rPr lang="en-GB" b="1" dirty="0">
                <a:latin typeface="+mj-lt"/>
              </a:rPr>
              <a:t>9</a:t>
            </a:r>
          </a:p>
        </p:txBody>
      </p:sp>
      <p:cxnSp>
        <p:nvCxnSpPr>
          <p:cNvPr id="18" name="Straight Connector 17">
            <a:extLst>
              <a:ext uri="{FF2B5EF4-FFF2-40B4-BE49-F238E27FC236}">
                <a16:creationId xmlns:a16="http://schemas.microsoft.com/office/drawing/2014/main" id="{FFB61ED4-717C-CEDA-B04E-58DE64431C71}"/>
              </a:ext>
            </a:extLst>
          </p:cNvPr>
          <p:cNvCxnSpPr>
            <a:cxnSpLocks/>
            <a:stCxn id="12" idx="4"/>
            <a:endCxn id="11" idx="0"/>
          </p:cNvCxnSpPr>
          <p:nvPr/>
        </p:nvCxnSpPr>
        <p:spPr>
          <a:xfrm flipH="1">
            <a:off x="4942168" y="2925214"/>
            <a:ext cx="268515" cy="6401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BB31521-8125-7C44-6E48-BBAA555EAE69}"/>
              </a:ext>
            </a:extLst>
          </p:cNvPr>
          <p:cNvSpPr txBox="1"/>
          <p:nvPr/>
        </p:nvSpPr>
        <p:spPr>
          <a:xfrm>
            <a:off x="5052562" y="3178907"/>
            <a:ext cx="384628" cy="369332"/>
          </a:xfrm>
          <a:prstGeom prst="rect">
            <a:avLst/>
          </a:prstGeom>
          <a:noFill/>
        </p:spPr>
        <p:txBody>
          <a:bodyPr wrap="square" rtlCol="0">
            <a:spAutoFit/>
          </a:bodyPr>
          <a:lstStyle/>
          <a:p>
            <a:r>
              <a:rPr lang="en-GB" b="1" dirty="0">
                <a:latin typeface="+mj-lt"/>
              </a:rPr>
              <a:t>5</a:t>
            </a:r>
          </a:p>
        </p:txBody>
      </p:sp>
      <p:cxnSp>
        <p:nvCxnSpPr>
          <p:cNvPr id="20" name="Straight Connector 19">
            <a:extLst>
              <a:ext uri="{FF2B5EF4-FFF2-40B4-BE49-F238E27FC236}">
                <a16:creationId xmlns:a16="http://schemas.microsoft.com/office/drawing/2014/main" id="{C64EA0F7-27CF-2C8D-78F7-0BDDC2ABE1C0}"/>
              </a:ext>
            </a:extLst>
          </p:cNvPr>
          <p:cNvCxnSpPr>
            <a:cxnSpLocks/>
            <a:stCxn id="12" idx="3"/>
            <a:endCxn id="10" idx="7"/>
          </p:cNvCxnSpPr>
          <p:nvPr/>
        </p:nvCxnSpPr>
        <p:spPr>
          <a:xfrm flipH="1">
            <a:off x="3672445" y="2844974"/>
            <a:ext cx="1348369" cy="146932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8BBA272-AF50-FF94-7E59-63B4D20D26FC}"/>
              </a:ext>
            </a:extLst>
          </p:cNvPr>
          <p:cNvSpPr txBox="1"/>
          <p:nvPr/>
        </p:nvSpPr>
        <p:spPr>
          <a:xfrm>
            <a:off x="3667634" y="3380735"/>
            <a:ext cx="499833" cy="369332"/>
          </a:xfrm>
          <a:prstGeom prst="rect">
            <a:avLst/>
          </a:prstGeom>
          <a:noFill/>
        </p:spPr>
        <p:txBody>
          <a:bodyPr wrap="square" rtlCol="0">
            <a:spAutoFit/>
          </a:bodyPr>
          <a:lstStyle/>
          <a:p>
            <a:r>
              <a:rPr lang="en-GB" b="1" dirty="0">
                <a:latin typeface="+mj-lt"/>
              </a:rPr>
              <a:t>10</a:t>
            </a:r>
          </a:p>
        </p:txBody>
      </p:sp>
      <p:cxnSp>
        <p:nvCxnSpPr>
          <p:cNvPr id="22" name="Straight Connector 21">
            <a:extLst>
              <a:ext uri="{FF2B5EF4-FFF2-40B4-BE49-F238E27FC236}">
                <a16:creationId xmlns:a16="http://schemas.microsoft.com/office/drawing/2014/main" id="{E3F6827C-B930-52A6-BEEE-E604574B684D}"/>
              </a:ext>
            </a:extLst>
          </p:cNvPr>
          <p:cNvCxnSpPr>
            <a:cxnSpLocks/>
            <a:stCxn id="11" idx="3"/>
            <a:endCxn id="10" idx="7"/>
          </p:cNvCxnSpPr>
          <p:nvPr/>
        </p:nvCxnSpPr>
        <p:spPr>
          <a:xfrm flipH="1">
            <a:off x="3672445" y="4033075"/>
            <a:ext cx="1079854" cy="28122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F19D327-E679-697A-D7DD-A751034B3F2A}"/>
              </a:ext>
            </a:extLst>
          </p:cNvPr>
          <p:cNvSpPr txBox="1"/>
          <p:nvPr/>
        </p:nvSpPr>
        <p:spPr>
          <a:xfrm>
            <a:off x="4344087" y="4100779"/>
            <a:ext cx="499833" cy="369332"/>
          </a:xfrm>
          <a:prstGeom prst="rect">
            <a:avLst/>
          </a:prstGeom>
          <a:noFill/>
        </p:spPr>
        <p:txBody>
          <a:bodyPr wrap="square" rtlCol="0">
            <a:spAutoFit/>
          </a:bodyPr>
          <a:lstStyle/>
          <a:p>
            <a:r>
              <a:rPr lang="en-GB" b="1" dirty="0">
                <a:latin typeface="+mj-lt"/>
              </a:rPr>
              <a:t>7</a:t>
            </a:r>
          </a:p>
        </p:txBody>
      </p:sp>
      <p:cxnSp>
        <p:nvCxnSpPr>
          <p:cNvPr id="24" name="Straight Connector 23">
            <a:extLst>
              <a:ext uri="{FF2B5EF4-FFF2-40B4-BE49-F238E27FC236}">
                <a16:creationId xmlns:a16="http://schemas.microsoft.com/office/drawing/2014/main" id="{B7394696-DB35-E928-1645-035BFC15FA7C}"/>
              </a:ext>
            </a:extLst>
          </p:cNvPr>
          <p:cNvCxnSpPr>
            <a:cxnSpLocks/>
            <a:stCxn id="11" idx="5"/>
            <a:endCxn id="14" idx="1"/>
          </p:cNvCxnSpPr>
          <p:nvPr/>
        </p:nvCxnSpPr>
        <p:spPr>
          <a:xfrm>
            <a:off x="5132036" y="4033075"/>
            <a:ext cx="555529" cy="105963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F3DB61A-96E4-C38D-0C62-BDB5E23E05D4}"/>
              </a:ext>
            </a:extLst>
          </p:cNvPr>
          <p:cNvSpPr txBox="1"/>
          <p:nvPr/>
        </p:nvSpPr>
        <p:spPr>
          <a:xfrm>
            <a:off x="5052562" y="4390355"/>
            <a:ext cx="384628" cy="369332"/>
          </a:xfrm>
          <a:prstGeom prst="rect">
            <a:avLst/>
          </a:prstGeom>
          <a:noFill/>
        </p:spPr>
        <p:txBody>
          <a:bodyPr wrap="square" rtlCol="0">
            <a:spAutoFit/>
          </a:bodyPr>
          <a:lstStyle/>
          <a:p>
            <a:r>
              <a:rPr lang="en-GB" b="1" dirty="0">
                <a:latin typeface="+mj-lt"/>
              </a:rPr>
              <a:t>9</a:t>
            </a:r>
          </a:p>
        </p:txBody>
      </p:sp>
      <p:cxnSp>
        <p:nvCxnSpPr>
          <p:cNvPr id="26" name="Straight Connector 25">
            <a:extLst>
              <a:ext uri="{FF2B5EF4-FFF2-40B4-BE49-F238E27FC236}">
                <a16:creationId xmlns:a16="http://schemas.microsoft.com/office/drawing/2014/main" id="{E4B7AEB8-B5CD-C1C5-42C9-2813853F9F0A}"/>
              </a:ext>
            </a:extLst>
          </p:cNvPr>
          <p:cNvCxnSpPr>
            <a:cxnSpLocks/>
            <a:stCxn id="12" idx="5"/>
            <a:endCxn id="14" idx="0"/>
          </p:cNvCxnSpPr>
          <p:nvPr/>
        </p:nvCxnSpPr>
        <p:spPr>
          <a:xfrm>
            <a:off x="5400551" y="2844974"/>
            <a:ext cx="476883" cy="216749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A19B8D9-4122-8E44-2DBE-051270D4730B}"/>
              </a:ext>
            </a:extLst>
          </p:cNvPr>
          <p:cNvSpPr txBox="1"/>
          <p:nvPr/>
        </p:nvSpPr>
        <p:spPr>
          <a:xfrm>
            <a:off x="5308930" y="3888929"/>
            <a:ext cx="476882" cy="369332"/>
          </a:xfrm>
          <a:prstGeom prst="rect">
            <a:avLst/>
          </a:prstGeom>
          <a:noFill/>
        </p:spPr>
        <p:txBody>
          <a:bodyPr wrap="square" rtlCol="0">
            <a:spAutoFit/>
          </a:bodyPr>
          <a:lstStyle/>
          <a:p>
            <a:r>
              <a:rPr lang="en-GB" b="1" dirty="0">
                <a:latin typeface="+mj-lt"/>
              </a:rPr>
              <a:t>13</a:t>
            </a:r>
          </a:p>
        </p:txBody>
      </p:sp>
      <p:cxnSp>
        <p:nvCxnSpPr>
          <p:cNvPr id="28" name="Straight Connector 27">
            <a:extLst>
              <a:ext uri="{FF2B5EF4-FFF2-40B4-BE49-F238E27FC236}">
                <a16:creationId xmlns:a16="http://schemas.microsoft.com/office/drawing/2014/main" id="{70536C03-81DB-955D-74FA-B21D236357E0}"/>
              </a:ext>
            </a:extLst>
          </p:cNvPr>
          <p:cNvCxnSpPr>
            <a:cxnSpLocks/>
            <a:stCxn id="10" idx="6"/>
            <a:endCxn id="14" idx="2"/>
          </p:cNvCxnSpPr>
          <p:nvPr/>
        </p:nvCxnSpPr>
        <p:spPr>
          <a:xfrm>
            <a:off x="3751091" y="4508013"/>
            <a:ext cx="1857828" cy="77841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FD09DBFC-D664-C3E3-EBCF-66AC4F2DB5CB}"/>
              </a:ext>
            </a:extLst>
          </p:cNvPr>
          <p:cNvSpPr txBox="1"/>
          <p:nvPr/>
        </p:nvSpPr>
        <p:spPr>
          <a:xfrm>
            <a:off x="4613148" y="4928415"/>
            <a:ext cx="384628" cy="369332"/>
          </a:xfrm>
          <a:prstGeom prst="rect">
            <a:avLst/>
          </a:prstGeom>
          <a:noFill/>
        </p:spPr>
        <p:txBody>
          <a:bodyPr wrap="square" rtlCol="0">
            <a:spAutoFit/>
          </a:bodyPr>
          <a:lstStyle/>
          <a:p>
            <a:r>
              <a:rPr lang="en-GB" b="1" dirty="0">
                <a:latin typeface="+mj-lt"/>
              </a:rPr>
              <a:t>8</a:t>
            </a:r>
          </a:p>
        </p:txBody>
      </p:sp>
      <p:graphicFrame>
        <p:nvGraphicFramePr>
          <p:cNvPr id="30" name="Table 29">
            <a:extLst>
              <a:ext uri="{FF2B5EF4-FFF2-40B4-BE49-F238E27FC236}">
                <a16:creationId xmlns:a16="http://schemas.microsoft.com/office/drawing/2014/main" id="{4FE22965-122C-7F95-F824-21152E2C52EB}"/>
              </a:ext>
            </a:extLst>
          </p:cNvPr>
          <p:cNvGraphicFramePr>
            <a:graphicFrameLocks noGrp="1"/>
          </p:cNvGraphicFramePr>
          <p:nvPr/>
        </p:nvGraphicFramePr>
        <p:xfrm>
          <a:off x="6876136" y="2630246"/>
          <a:ext cx="4851429" cy="3233562"/>
        </p:xfrm>
        <a:graphic>
          <a:graphicData uri="http://schemas.openxmlformats.org/drawingml/2006/table">
            <a:tbl>
              <a:tblPr firstRow="1" firstCol="1" bandRow="1">
                <a:tableStyleId>{5940675A-B579-460E-94D1-54222C63F5DA}</a:tableStyleId>
              </a:tblPr>
              <a:tblGrid>
                <a:gridCol w="1201513">
                  <a:extLst>
                    <a:ext uri="{9D8B030D-6E8A-4147-A177-3AD203B41FA5}">
                      <a16:colId xmlns:a16="http://schemas.microsoft.com/office/drawing/2014/main" val="960528593"/>
                    </a:ext>
                  </a:extLst>
                </a:gridCol>
                <a:gridCol w="1911682">
                  <a:extLst>
                    <a:ext uri="{9D8B030D-6E8A-4147-A177-3AD203B41FA5}">
                      <a16:colId xmlns:a16="http://schemas.microsoft.com/office/drawing/2014/main" val="1333089563"/>
                    </a:ext>
                  </a:extLst>
                </a:gridCol>
                <a:gridCol w="1738234">
                  <a:extLst>
                    <a:ext uri="{9D8B030D-6E8A-4147-A177-3AD203B41FA5}">
                      <a16:colId xmlns:a16="http://schemas.microsoft.com/office/drawing/2014/main" val="2212094736"/>
                    </a:ext>
                  </a:extLst>
                </a:gridCol>
              </a:tblGrid>
              <a:tr h="552657">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Place to visit</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distance from the start. (N)</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Route</a:t>
                      </a:r>
                    </a:p>
                  </a:txBody>
                  <a:tcPr marL="68580" marR="68580" marT="0" marB="0">
                    <a:solidFill>
                      <a:srgbClr val="002060"/>
                    </a:solidFill>
                  </a:tcPr>
                </a:tc>
                <a:extLst>
                  <a:ext uri="{0D108BD9-81ED-4DB2-BD59-A6C34878D82A}">
                    <a16:rowId xmlns:a16="http://schemas.microsoft.com/office/drawing/2014/main" val="88950915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M</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19</a:t>
                      </a: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N - T - M</a:t>
                      </a:r>
                    </a:p>
                  </a:txBody>
                  <a:tcPr marL="68580" marR="68580" marT="0" marB="0"/>
                </a:tc>
                <a:extLst>
                  <a:ext uri="{0D108BD9-81ED-4DB2-BD59-A6C34878D82A}">
                    <a16:rowId xmlns:a16="http://schemas.microsoft.com/office/drawing/2014/main" val="2946972021"/>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B</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22</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 B </a:t>
                      </a:r>
                    </a:p>
                  </a:txBody>
                  <a:tcPr marL="68580" marR="68580" marT="0" marB="0"/>
                </a:tc>
                <a:extLst>
                  <a:ext uri="{0D108BD9-81ED-4DB2-BD59-A6C34878D82A}">
                    <a16:rowId xmlns:a16="http://schemas.microsoft.com/office/drawing/2014/main" val="587678675"/>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I</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14</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 I</a:t>
                      </a:r>
                    </a:p>
                  </a:txBody>
                  <a:tcPr marL="68580" marR="68580" marT="0" marB="0"/>
                </a:tc>
                <a:extLst>
                  <a:ext uri="{0D108BD9-81ED-4DB2-BD59-A6C34878D82A}">
                    <a16:rowId xmlns:a16="http://schemas.microsoft.com/office/drawing/2014/main" val="4012560922"/>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T</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9</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a:t>
                      </a:r>
                    </a:p>
                  </a:txBody>
                  <a:tcPr marL="68580" marR="68580" marT="0" marB="0"/>
                </a:tc>
                <a:extLst>
                  <a:ext uri="{0D108BD9-81ED-4DB2-BD59-A6C34878D82A}">
                    <a16:rowId xmlns:a16="http://schemas.microsoft.com/office/drawing/2014/main" val="156182030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N</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0</a:t>
                      </a: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3300471908"/>
                  </a:ext>
                </a:extLst>
              </a:tr>
            </a:tbl>
          </a:graphicData>
        </a:graphic>
      </p:graphicFrame>
      <p:sp>
        <p:nvSpPr>
          <p:cNvPr id="33" name="TextBox 32">
            <a:extLst>
              <a:ext uri="{FF2B5EF4-FFF2-40B4-BE49-F238E27FC236}">
                <a16:creationId xmlns:a16="http://schemas.microsoft.com/office/drawing/2014/main" id="{94A4D61B-1B79-20A2-8944-F6174C40C0AF}"/>
              </a:ext>
            </a:extLst>
          </p:cNvPr>
          <p:cNvSpPr txBox="1"/>
          <p:nvPr/>
        </p:nvSpPr>
        <p:spPr>
          <a:xfrm>
            <a:off x="333033" y="1427301"/>
            <a:ext cx="3679351" cy="830997"/>
          </a:xfrm>
          <a:prstGeom prst="rect">
            <a:avLst/>
          </a:prstGeom>
          <a:solidFill>
            <a:schemeClr val="bg1"/>
          </a:solidFill>
          <a:ln>
            <a:solidFill>
              <a:schemeClr val="tx1"/>
            </a:solidFill>
          </a:ln>
        </p:spPr>
        <p:txBody>
          <a:bodyPr wrap="square">
            <a:spAutoFit/>
          </a:bodyPr>
          <a:lstStyle/>
          <a:p>
            <a:r>
              <a:rPr lang="en-GB" sz="1600" b="1" dirty="0">
                <a:latin typeface="Segoe UI Variable Text" pitchFamily="2" charset="0"/>
              </a:rPr>
              <a:t>Abstraction</a:t>
            </a:r>
          </a:p>
          <a:p>
            <a:r>
              <a:rPr lang="en-GB" sz="1600" dirty="0">
                <a:latin typeface="Segoe UI Variable Text" pitchFamily="2" charset="0"/>
              </a:rPr>
              <a:t>The maps has been simplified into nodes and connections.</a:t>
            </a:r>
          </a:p>
        </p:txBody>
      </p:sp>
      <p:cxnSp>
        <p:nvCxnSpPr>
          <p:cNvPr id="35" name="Straight Arrow Connector 34">
            <a:extLst>
              <a:ext uri="{FF2B5EF4-FFF2-40B4-BE49-F238E27FC236}">
                <a16:creationId xmlns:a16="http://schemas.microsoft.com/office/drawing/2014/main" id="{504D99BC-F660-D250-B15B-36F90796C874}"/>
              </a:ext>
            </a:extLst>
          </p:cNvPr>
          <p:cNvCxnSpPr>
            <a:stCxn id="33" idx="3"/>
          </p:cNvCxnSpPr>
          <p:nvPr/>
        </p:nvCxnSpPr>
        <p:spPr>
          <a:xfrm>
            <a:off x="4012384" y="1842800"/>
            <a:ext cx="793078" cy="53450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A052AB51-144D-BA64-E312-B695E07D6C03}"/>
              </a:ext>
            </a:extLst>
          </p:cNvPr>
          <p:cNvCxnSpPr>
            <a:cxnSpLocks/>
          </p:cNvCxnSpPr>
          <p:nvPr/>
        </p:nvCxnSpPr>
        <p:spPr>
          <a:xfrm>
            <a:off x="7857460" y="2519725"/>
            <a:ext cx="0" cy="83189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39747C9C-09CE-7773-FFBE-6A3CDE155449}"/>
              </a:ext>
            </a:extLst>
          </p:cNvPr>
          <p:cNvSpPr txBox="1"/>
          <p:nvPr/>
        </p:nvSpPr>
        <p:spPr>
          <a:xfrm>
            <a:off x="9301850" y="950065"/>
            <a:ext cx="2433565" cy="1077218"/>
          </a:xfrm>
          <a:prstGeom prst="rect">
            <a:avLst/>
          </a:prstGeom>
          <a:solidFill>
            <a:schemeClr val="bg1"/>
          </a:solidFill>
          <a:ln>
            <a:solidFill>
              <a:schemeClr val="tx1"/>
            </a:solidFill>
          </a:ln>
        </p:spPr>
        <p:txBody>
          <a:bodyPr wrap="square">
            <a:spAutoFit/>
          </a:bodyPr>
          <a:lstStyle/>
          <a:p>
            <a:r>
              <a:rPr lang="en-GB" sz="1600" b="1" dirty="0">
                <a:latin typeface="Segoe UI Variable Text" pitchFamily="2" charset="0"/>
              </a:rPr>
              <a:t>Algorithmic thinking</a:t>
            </a:r>
          </a:p>
          <a:p>
            <a:r>
              <a:rPr lang="en-GB" sz="1600" dirty="0">
                <a:latin typeface="Segoe UI Variable Text" pitchFamily="2" charset="0"/>
              </a:rPr>
              <a:t>Follow step-by-step logic to find the shortest/best path.</a:t>
            </a:r>
          </a:p>
        </p:txBody>
      </p:sp>
      <p:cxnSp>
        <p:nvCxnSpPr>
          <p:cNvPr id="45" name="Straight Arrow Connector 44">
            <a:extLst>
              <a:ext uri="{FF2B5EF4-FFF2-40B4-BE49-F238E27FC236}">
                <a16:creationId xmlns:a16="http://schemas.microsoft.com/office/drawing/2014/main" id="{86458319-D9DA-F7F5-A0E0-9D7C88B9B174}"/>
              </a:ext>
            </a:extLst>
          </p:cNvPr>
          <p:cNvCxnSpPr>
            <a:cxnSpLocks/>
          </p:cNvCxnSpPr>
          <p:nvPr/>
        </p:nvCxnSpPr>
        <p:spPr>
          <a:xfrm>
            <a:off x="11539870" y="2027283"/>
            <a:ext cx="0" cy="83189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0079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C7A42-6400-EFFD-D7D9-3D0A876E516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A8061C3-6E11-B4BB-C607-B9F2345E64CC}"/>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Main task</a:t>
            </a:r>
          </a:p>
        </p:txBody>
      </p:sp>
      <p:sp>
        <p:nvSpPr>
          <p:cNvPr id="6" name="TextBox 5">
            <a:extLst>
              <a:ext uri="{FF2B5EF4-FFF2-40B4-BE49-F238E27FC236}">
                <a16:creationId xmlns:a16="http://schemas.microsoft.com/office/drawing/2014/main" id="{945ADE12-8609-73D3-EF1B-1B42A5570A53}"/>
              </a:ext>
            </a:extLst>
          </p:cNvPr>
          <p:cNvSpPr txBox="1"/>
          <p:nvPr/>
        </p:nvSpPr>
        <p:spPr>
          <a:xfrm>
            <a:off x="417329" y="1306140"/>
            <a:ext cx="6150934" cy="584775"/>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Open the </a:t>
            </a:r>
            <a:r>
              <a:rPr lang="en-GB" sz="1600" b="1" dirty="0">
                <a:latin typeface="Segoe UI Variable Text" pitchFamily="2" charset="0"/>
              </a:rPr>
              <a:t>Computational thinking E-Portfolio.</a:t>
            </a:r>
          </a:p>
          <a:p>
            <a:pPr marL="285750" indent="-285750">
              <a:buFont typeface="Arial" panose="020B0604020202020204" pitchFamily="34" charset="0"/>
              <a:buChar char="•"/>
            </a:pPr>
            <a:r>
              <a:rPr lang="en-GB" sz="1600" dirty="0">
                <a:latin typeface="Segoe UI Variable Text" pitchFamily="2" charset="0"/>
              </a:rPr>
              <a:t>Complete </a:t>
            </a:r>
            <a:r>
              <a:rPr lang="en-GB" sz="1600" b="1" dirty="0">
                <a:latin typeface="Segoe UI Variable Text" pitchFamily="2" charset="0"/>
              </a:rPr>
              <a:t>Tasks 1-6 </a:t>
            </a:r>
          </a:p>
        </p:txBody>
      </p:sp>
    </p:spTree>
    <p:extLst>
      <p:ext uri="{BB962C8B-B14F-4D97-AF65-F5344CB8AC3E}">
        <p14:creationId xmlns:p14="http://schemas.microsoft.com/office/powerpoint/2010/main" val="1423249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7038A8-D3E9-CF08-7DDA-7C32352A6E3F}"/>
              </a:ext>
            </a:extLst>
          </p:cNvPr>
          <p:cNvSpPr/>
          <p:nvPr/>
        </p:nvSpPr>
        <p:spPr>
          <a:xfrm>
            <a:off x="786809" y="446566"/>
            <a:ext cx="10664456" cy="5539563"/>
          </a:xfrm>
          <a:prstGeom prst="rect">
            <a:avLst/>
          </a:prstGeom>
          <a:solidFill>
            <a:schemeClr val="bg1">
              <a:alpha val="94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5F839C1A-3872-520C-B5E6-FEC494F848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F353EF3A-BFFF-4626-C5C6-9535B775064E}"/>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1208199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59EBC-23DC-8588-CEF9-5FDD8493AFF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A8637F0-4D84-8E1E-7596-A34E2AB3383E}"/>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Starter</a:t>
            </a:r>
          </a:p>
        </p:txBody>
      </p:sp>
      <p:pic>
        <p:nvPicPr>
          <p:cNvPr id="5" name="Picture 4">
            <a:extLst>
              <a:ext uri="{FF2B5EF4-FFF2-40B4-BE49-F238E27FC236}">
                <a16:creationId xmlns:a16="http://schemas.microsoft.com/office/drawing/2014/main" id="{1D645F6F-37C3-1E9F-8C2F-F5416E3C3898}"/>
              </a:ext>
            </a:extLst>
          </p:cNvPr>
          <p:cNvPicPr>
            <a:picLocks noChangeAspect="1"/>
          </p:cNvPicPr>
          <p:nvPr/>
        </p:nvPicPr>
        <p:blipFill rotWithShape="1">
          <a:blip r:embed="rId2"/>
          <a:srcRect l="52276" t="28341" r="14407" b="18388"/>
          <a:stretch/>
        </p:blipFill>
        <p:spPr>
          <a:xfrm>
            <a:off x="168999" y="1266993"/>
            <a:ext cx="2819040" cy="4596813"/>
          </a:xfrm>
          <a:prstGeom prst="rect">
            <a:avLst/>
          </a:prstGeom>
          <a:ln>
            <a:solidFill>
              <a:schemeClr val="tx1"/>
            </a:solidFill>
          </a:ln>
        </p:spPr>
      </p:pic>
      <p:sp>
        <p:nvSpPr>
          <p:cNvPr id="6" name="Rectangle 5">
            <a:extLst>
              <a:ext uri="{FF2B5EF4-FFF2-40B4-BE49-F238E27FC236}">
                <a16:creationId xmlns:a16="http://schemas.microsoft.com/office/drawing/2014/main" id="{F2769F61-50C8-ECEA-C395-CEBE1E8C5F78}"/>
              </a:ext>
            </a:extLst>
          </p:cNvPr>
          <p:cNvSpPr/>
          <p:nvPr/>
        </p:nvSpPr>
        <p:spPr>
          <a:xfrm>
            <a:off x="3114524" y="1253584"/>
            <a:ext cx="3381876" cy="462363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a:solidFill>
                <a:schemeClr val="tx1"/>
              </a:solidFill>
              <a:latin typeface="+mj-lt"/>
            </a:endParaRPr>
          </a:p>
        </p:txBody>
      </p:sp>
      <p:sp>
        <p:nvSpPr>
          <p:cNvPr id="7" name="Oval 6">
            <a:extLst>
              <a:ext uri="{FF2B5EF4-FFF2-40B4-BE49-F238E27FC236}">
                <a16:creationId xmlns:a16="http://schemas.microsoft.com/office/drawing/2014/main" id="{45E8CE07-3B36-4CA6-7F16-EB6D495F8366}"/>
              </a:ext>
            </a:extLst>
          </p:cNvPr>
          <p:cNvSpPr/>
          <p:nvPr/>
        </p:nvSpPr>
        <p:spPr>
          <a:xfrm>
            <a:off x="3214062" y="4234056"/>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M</a:t>
            </a:r>
          </a:p>
        </p:txBody>
      </p:sp>
      <p:sp>
        <p:nvSpPr>
          <p:cNvPr id="8" name="Oval 7">
            <a:extLst>
              <a:ext uri="{FF2B5EF4-FFF2-40B4-BE49-F238E27FC236}">
                <a16:creationId xmlns:a16="http://schemas.microsoft.com/office/drawing/2014/main" id="{5763BADC-8577-B632-37F0-EBC30E6DCFE0}"/>
              </a:ext>
            </a:extLst>
          </p:cNvPr>
          <p:cNvSpPr/>
          <p:nvPr/>
        </p:nvSpPr>
        <p:spPr>
          <a:xfrm>
            <a:off x="4673653" y="3565401"/>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I</a:t>
            </a:r>
          </a:p>
        </p:txBody>
      </p:sp>
      <p:sp>
        <p:nvSpPr>
          <p:cNvPr id="9" name="Oval 8">
            <a:extLst>
              <a:ext uri="{FF2B5EF4-FFF2-40B4-BE49-F238E27FC236}">
                <a16:creationId xmlns:a16="http://schemas.microsoft.com/office/drawing/2014/main" id="{56F955BA-1388-EB0A-68E3-7B98AB08242B}"/>
              </a:ext>
            </a:extLst>
          </p:cNvPr>
          <p:cNvSpPr/>
          <p:nvPr/>
        </p:nvSpPr>
        <p:spPr>
          <a:xfrm>
            <a:off x="4942168" y="2377300"/>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T</a:t>
            </a:r>
          </a:p>
        </p:txBody>
      </p:sp>
      <p:sp>
        <p:nvSpPr>
          <p:cNvPr id="10" name="Oval 9">
            <a:extLst>
              <a:ext uri="{FF2B5EF4-FFF2-40B4-BE49-F238E27FC236}">
                <a16:creationId xmlns:a16="http://schemas.microsoft.com/office/drawing/2014/main" id="{CEE7A896-C936-1DDC-65C6-E20BECA2EC6B}"/>
              </a:ext>
            </a:extLst>
          </p:cNvPr>
          <p:cNvSpPr/>
          <p:nvPr/>
        </p:nvSpPr>
        <p:spPr>
          <a:xfrm>
            <a:off x="5563803" y="1339828"/>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N</a:t>
            </a:r>
          </a:p>
        </p:txBody>
      </p:sp>
      <p:sp>
        <p:nvSpPr>
          <p:cNvPr id="11" name="Oval 10">
            <a:extLst>
              <a:ext uri="{FF2B5EF4-FFF2-40B4-BE49-F238E27FC236}">
                <a16:creationId xmlns:a16="http://schemas.microsoft.com/office/drawing/2014/main" id="{745881BC-8B4A-1C03-B298-F14A33126DF2}"/>
              </a:ext>
            </a:extLst>
          </p:cNvPr>
          <p:cNvSpPr/>
          <p:nvPr/>
        </p:nvSpPr>
        <p:spPr>
          <a:xfrm>
            <a:off x="5608919" y="5012473"/>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B</a:t>
            </a:r>
          </a:p>
        </p:txBody>
      </p:sp>
      <p:cxnSp>
        <p:nvCxnSpPr>
          <p:cNvPr id="12" name="Straight Connector 11">
            <a:extLst>
              <a:ext uri="{FF2B5EF4-FFF2-40B4-BE49-F238E27FC236}">
                <a16:creationId xmlns:a16="http://schemas.microsoft.com/office/drawing/2014/main" id="{77FDA417-1B7F-9677-BF5E-D9E2514AA6EE}"/>
              </a:ext>
            </a:extLst>
          </p:cNvPr>
          <p:cNvCxnSpPr>
            <a:cxnSpLocks/>
            <a:stCxn id="10" idx="3"/>
            <a:endCxn id="9" idx="7"/>
          </p:cNvCxnSpPr>
          <p:nvPr/>
        </p:nvCxnSpPr>
        <p:spPr>
          <a:xfrm flipH="1">
            <a:off x="5400551" y="1807502"/>
            <a:ext cx="241898" cy="65003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CDA70C5-4D62-4410-DF34-129AFB1270F0}"/>
              </a:ext>
            </a:extLst>
          </p:cNvPr>
          <p:cNvSpPr txBox="1"/>
          <p:nvPr/>
        </p:nvSpPr>
        <p:spPr>
          <a:xfrm>
            <a:off x="5269647" y="1817353"/>
            <a:ext cx="384628" cy="369332"/>
          </a:xfrm>
          <a:prstGeom prst="rect">
            <a:avLst/>
          </a:prstGeom>
          <a:noFill/>
        </p:spPr>
        <p:txBody>
          <a:bodyPr wrap="square" rtlCol="0">
            <a:spAutoFit/>
          </a:bodyPr>
          <a:lstStyle/>
          <a:p>
            <a:r>
              <a:rPr lang="en-GB" b="1" dirty="0">
                <a:latin typeface="+mj-lt"/>
              </a:rPr>
              <a:t>9</a:t>
            </a:r>
          </a:p>
        </p:txBody>
      </p:sp>
      <p:cxnSp>
        <p:nvCxnSpPr>
          <p:cNvPr id="14" name="Straight Connector 13">
            <a:extLst>
              <a:ext uri="{FF2B5EF4-FFF2-40B4-BE49-F238E27FC236}">
                <a16:creationId xmlns:a16="http://schemas.microsoft.com/office/drawing/2014/main" id="{AB9001AC-39A8-DB5F-63CF-59C71BDBD3B6}"/>
              </a:ext>
            </a:extLst>
          </p:cNvPr>
          <p:cNvCxnSpPr>
            <a:cxnSpLocks/>
            <a:stCxn id="9" idx="4"/>
            <a:endCxn id="8" idx="0"/>
          </p:cNvCxnSpPr>
          <p:nvPr/>
        </p:nvCxnSpPr>
        <p:spPr>
          <a:xfrm flipH="1">
            <a:off x="4942168" y="2925214"/>
            <a:ext cx="268515" cy="6401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029DE44-7DE6-F24F-E926-06EE3C213122}"/>
              </a:ext>
            </a:extLst>
          </p:cNvPr>
          <p:cNvSpPr txBox="1"/>
          <p:nvPr/>
        </p:nvSpPr>
        <p:spPr>
          <a:xfrm>
            <a:off x="5052562" y="3178907"/>
            <a:ext cx="384628" cy="369332"/>
          </a:xfrm>
          <a:prstGeom prst="rect">
            <a:avLst/>
          </a:prstGeom>
          <a:noFill/>
        </p:spPr>
        <p:txBody>
          <a:bodyPr wrap="square" rtlCol="0">
            <a:spAutoFit/>
          </a:bodyPr>
          <a:lstStyle/>
          <a:p>
            <a:r>
              <a:rPr lang="en-GB" b="1" dirty="0">
                <a:latin typeface="+mj-lt"/>
              </a:rPr>
              <a:t>5</a:t>
            </a:r>
          </a:p>
        </p:txBody>
      </p:sp>
      <p:cxnSp>
        <p:nvCxnSpPr>
          <p:cNvPr id="16" name="Straight Connector 15">
            <a:extLst>
              <a:ext uri="{FF2B5EF4-FFF2-40B4-BE49-F238E27FC236}">
                <a16:creationId xmlns:a16="http://schemas.microsoft.com/office/drawing/2014/main" id="{04FCBD8E-AEF0-FBC7-ADEC-8C282945E0F6}"/>
              </a:ext>
            </a:extLst>
          </p:cNvPr>
          <p:cNvCxnSpPr>
            <a:cxnSpLocks/>
            <a:stCxn id="9" idx="3"/>
            <a:endCxn id="7" idx="7"/>
          </p:cNvCxnSpPr>
          <p:nvPr/>
        </p:nvCxnSpPr>
        <p:spPr>
          <a:xfrm flipH="1">
            <a:off x="3672445" y="2844974"/>
            <a:ext cx="1348369" cy="146932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71BA4C4-1AF7-40C0-04CC-6D2B724DA0EA}"/>
              </a:ext>
            </a:extLst>
          </p:cNvPr>
          <p:cNvSpPr txBox="1"/>
          <p:nvPr/>
        </p:nvSpPr>
        <p:spPr>
          <a:xfrm>
            <a:off x="3667634" y="3380735"/>
            <a:ext cx="499833" cy="369332"/>
          </a:xfrm>
          <a:prstGeom prst="rect">
            <a:avLst/>
          </a:prstGeom>
          <a:noFill/>
        </p:spPr>
        <p:txBody>
          <a:bodyPr wrap="square" rtlCol="0">
            <a:spAutoFit/>
          </a:bodyPr>
          <a:lstStyle/>
          <a:p>
            <a:r>
              <a:rPr lang="en-GB" b="1" dirty="0">
                <a:latin typeface="+mj-lt"/>
              </a:rPr>
              <a:t>10</a:t>
            </a:r>
          </a:p>
        </p:txBody>
      </p:sp>
      <p:cxnSp>
        <p:nvCxnSpPr>
          <p:cNvPr id="18" name="Straight Connector 17">
            <a:extLst>
              <a:ext uri="{FF2B5EF4-FFF2-40B4-BE49-F238E27FC236}">
                <a16:creationId xmlns:a16="http://schemas.microsoft.com/office/drawing/2014/main" id="{8AFFCBDE-A8F9-F8B9-5EDA-D06A28190863}"/>
              </a:ext>
            </a:extLst>
          </p:cNvPr>
          <p:cNvCxnSpPr>
            <a:cxnSpLocks/>
            <a:stCxn id="8" idx="3"/>
            <a:endCxn id="7" idx="7"/>
          </p:cNvCxnSpPr>
          <p:nvPr/>
        </p:nvCxnSpPr>
        <p:spPr>
          <a:xfrm flipH="1">
            <a:off x="3672445" y="4033075"/>
            <a:ext cx="1079854" cy="28122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9B934D0-9568-E3E1-BC27-2F7C2C0E31D0}"/>
              </a:ext>
            </a:extLst>
          </p:cNvPr>
          <p:cNvSpPr txBox="1"/>
          <p:nvPr/>
        </p:nvSpPr>
        <p:spPr>
          <a:xfrm>
            <a:off x="4344087" y="4100779"/>
            <a:ext cx="499833" cy="369332"/>
          </a:xfrm>
          <a:prstGeom prst="rect">
            <a:avLst/>
          </a:prstGeom>
          <a:noFill/>
        </p:spPr>
        <p:txBody>
          <a:bodyPr wrap="square" rtlCol="0">
            <a:spAutoFit/>
          </a:bodyPr>
          <a:lstStyle/>
          <a:p>
            <a:r>
              <a:rPr lang="en-GB" b="1" dirty="0">
                <a:latin typeface="+mj-lt"/>
              </a:rPr>
              <a:t>7</a:t>
            </a:r>
          </a:p>
        </p:txBody>
      </p:sp>
      <p:cxnSp>
        <p:nvCxnSpPr>
          <p:cNvPr id="20" name="Straight Connector 19">
            <a:extLst>
              <a:ext uri="{FF2B5EF4-FFF2-40B4-BE49-F238E27FC236}">
                <a16:creationId xmlns:a16="http://schemas.microsoft.com/office/drawing/2014/main" id="{C7FE1CB4-BC0B-D32B-D6C4-034D79445EF6}"/>
              </a:ext>
            </a:extLst>
          </p:cNvPr>
          <p:cNvCxnSpPr>
            <a:cxnSpLocks/>
            <a:stCxn id="8" idx="5"/>
            <a:endCxn id="11" idx="1"/>
          </p:cNvCxnSpPr>
          <p:nvPr/>
        </p:nvCxnSpPr>
        <p:spPr>
          <a:xfrm>
            <a:off x="5132036" y="4033075"/>
            <a:ext cx="555529" cy="105963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51CDE1C-BB4E-0E69-CDB2-E2FA35012F85}"/>
              </a:ext>
            </a:extLst>
          </p:cNvPr>
          <p:cNvSpPr txBox="1"/>
          <p:nvPr/>
        </p:nvSpPr>
        <p:spPr>
          <a:xfrm>
            <a:off x="5052562" y="4390355"/>
            <a:ext cx="384628" cy="369332"/>
          </a:xfrm>
          <a:prstGeom prst="rect">
            <a:avLst/>
          </a:prstGeom>
          <a:noFill/>
        </p:spPr>
        <p:txBody>
          <a:bodyPr wrap="square" rtlCol="0">
            <a:spAutoFit/>
          </a:bodyPr>
          <a:lstStyle/>
          <a:p>
            <a:r>
              <a:rPr lang="en-GB" b="1" dirty="0">
                <a:latin typeface="+mj-lt"/>
              </a:rPr>
              <a:t>9</a:t>
            </a:r>
          </a:p>
        </p:txBody>
      </p:sp>
      <p:cxnSp>
        <p:nvCxnSpPr>
          <p:cNvPr id="22" name="Straight Connector 21">
            <a:extLst>
              <a:ext uri="{FF2B5EF4-FFF2-40B4-BE49-F238E27FC236}">
                <a16:creationId xmlns:a16="http://schemas.microsoft.com/office/drawing/2014/main" id="{17BCE601-8BFB-ECAB-55D5-41C2B87486E0}"/>
              </a:ext>
            </a:extLst>
          </p:cNvPr>
          <p:cNvCxnSpPr>
            <a:cxnSpLocks/>
            <a:stCxn id="9" idx="5"/>
            <a:endCxn id="11" idx="0"/>
          </p:cNvCxnSpPr>
          <p:nvPr/>
        </p:nvCxnSpPr>
        <p:spPr>
          <a:xfrm>
            <a:off x="5400551" y="2844974"/>
            <a:ext cx="476883" cy="216749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EACC737-B1BB-E942-CF20-89FADCC02D1A}"/>
              </a:ext>
            </a:extLst>
          </p:cNvPr>
          <p:cNvSpPr txBox="1"/>
          <p:nvPr/>
        </p:nvSpPr>
        <p:spPr>
          <a:xfrm>
            <a:off x="5308930" y="3888929"/>
            <a:ext cx="476882" cy="369332"/>
          </a:xfrm>
          <a:prstGeom prst="rect">
            <a:avLst/>
          </a:prstGeom>
          <a:noFill/>
        </p:spPr>
        <p:txBody>
          <a:bodyPr wrap="square" rtlCol="0">
            <a:spAutoFit/>
          </a:bodyPr>
          <a:lstStyle/>
          <a:p>
            <a:r>
              <a:rPr lang="en-GB" b="1" dirty="0">
                <a:latin typeface="+mj-lt"/>
              </a:rPr>
              <a:t>13</a:t>
            </a:r>
          </a:p>
        </p:txBody>
      </p:sp>
      <p:cxnSp>
        <p:nvCxnSpPr>
          <p:cNvPr id="24" name="Straight Connector 23">
            <a:extLst>
              <a:ext uri="{FF2B5EF4-FFF2-40B4-BE49-F238E27FC236}">
                <a16:creationId xmlns:a16="http://schemas.microsoft.com/office/drawing/2014/main" id="{5FC1BD7D-ECAE-4C31-6207-CF611BF20821}"/>
              </a:ext>
            </a:extLst>
          </p:cNvPr>
          <p:cNvCxnSpPr>
            <a:cxnSpLocks/>
            <a:stCxn id="7" idx="6"/>
            <a:endCxn id="11" idx="2"/>
          </p:cNvCxnSpPr>
          <p:nvPr/>
        </p:nvCxnSpPr>
        <p:spPr>
          <a:xfrm>
            <a:off x="3751091" y="4508013"/>
            <a:ext cx="1857828" cy="77841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F3285BA-EA84-0914-A6E6-BD0618BC2039}"/>
              </a:ext>
            </a:extLst>
          </p:cNvPr>
          <p:cNvSpPr txBox="1"/>
          <p:nvPr/>
        </p:nvSpPr>
        <p:spPr>
          <a:xfrm>
            <a:off x="4613148" y="4928415"/>
            <a:ext cx="384628" cy="369332"/>
          </a:xfrm>
          <a:prstGeom prst="rect">
            <a:avLst/>
          </a:prstGeom>
          <a:noFill/>
        </p:spPr>
        <p:txBody>
          <a:bodyPr wrap="square" rtlCol="0">
            <a:spAutoFit/>
          </a:bodyPr>
          <a:lstStyle/>
          <a:p>
            <a:r>
              <a:rPr lang="en-GB" b="1" dirty="0">
                <a:latin typeface="+mj-lt"/>
              </a:rPr>
              <a:t>8</a:t>
            </a:r>
          </a:p>
        </p:txBody>
      </p:sp>
      <p:graphicFrame>
        <p:nvGraphicFramePr>
          <p:cNvPr id="26" name="Table 25">
            <a:extLst>
              <a:ext uri="{FF2B5EF4-FFF2-40B4-BE49-F238E27FC236}">
                <a16:creationId xmlns:a16="http://schemas.microsoft.com/office/drawing/2014/main" id="{BA811F3D-7DDF-CC1A-9D41-8B86CC8FDD4C}"/>
              </a:ext>
            </a:extLst>
          </p:cNvPr>
          <p:cNvGraphicFramePr>
            <a:graphicFrameLocks noGrp="1"/>
          </p:cNvGraphicFramePr>
          <p:nvPr>
            <p:extLst>
              <p:ext uri="{D42A27DB-BD31-4B8C-83A1-F6EECF244321}">
                <p14:modId xmlns:p14="http://schemas.microsoft.com/office/powerpoint/2010/main" val="1493880264"/>
              </p:ext>
            </p:extLst>
          </p:nvPr>
        </p:nvGraphicFramePr>
        <p:xfrm>
          <a:off x="6876136" y="2630246"/>
          <a:ext cx="4851429" cy="3233562"/>
        </p:xfrm>
        <a:graphic>
          <a:graphicData uri="http://schemas.openxmlformats.org/drawingml/2006/table">
            <a:tbl>
              <a:tblPr firstRow="1" firstCol="1" bandRow="1">
                <a:tableStyleId>{5940675A-B579-460E-94D1-54222C63F5DA}</a:tableStyleId>
              </a:tblPr>
              <a:tblGrid>
                <a:gridCol w="1201513">
                  <a:extLst>
                    <a:ext uri="{9D8B030D-6E8A-4147-A177-3AD203B41FA5}">
                      <a16:colId xmlns:a16="http://schemas.microsoft.com/office/drawing/2014/main" val="960528593"/>
                    </a:ext>
                  </a:extLst>
                </a:gridCol>
                <a:gridCol w="1911682">
                  <a:extLst>
                    <a:ext uri="{9D8B030D-6E8A-4147-A177-3AD203B41FA5}">
                      <a16:colId xmlns:a16="http://schemas.microsoft.com/office/drawing/2014/main" val="1333089563"/>
                    </a:ext>
                  </a:extLst>
                </a:gridCol>
                <a:gridCol w="1738234">
                  <a:extLst>
                    <a:ext uri="{9D8B030D-6E8A-4147-A177-3AD203B41FA5}">
                      <a16:colId xmlns:a16="http://schemas.microsoft.com/office/drawing/2014/main" val="2212094736"/>
                    </a:ext>
                  </a:extLst>
                </a:gridCol>
              </a:tblGrid>
              <a:tr h="552657">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Place to visit</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distance from the start. (N)</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Route</a:t>
                      </a:r>
                    </a:p>
                  </a:txBody>
                  <a:tcPr marL="68580" marR="68580" marT="0" marB="0">
                    <a:solidFill>
                      <a:srgbClr val="002060"/>
                    </a:solidFill>
                  </a:tcPr>
                </a:tc>
                <a:extLst>
                  <a:ext uri="{0D108BD9-81ED-4DB2-BD59-A6C34878D82A}">
                    <a16:rowId xmlns:a16="http://schemas.microsoft.com/office/drawing/2014/main" val="88950915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M</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19</a:t>
                      </a: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N - T - M</a:t>
                      </a:r>
                    </a:p>
                  </a:txBody>
                  <a:tcPr marL="68580" marR="68580" marT="0" marB="0"/>
                </a:tc>
                <a:extLst>
                  <a:ext uri="{0D108BD9-81ED-4DB2-BD59-A6C34878D82A}">
                    <a16:rowId xmlns:a16="http://schemas.microsoft.com/office/drawing/2014/main" val="2946972021"/>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B</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587678675"/>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I</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4012560922"/>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T</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156182030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N</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0</a:t>
                      </a: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3300471908"/>
                  </a:ext>
                </a:extLst>
              </a:tr>
            </a:tbl>
          </a:graphicData>
        </a:graphic>
      </p:graphicFrame>
      <p:sp>
        <p:nvSpPr>
          <p:cNvPr id="27" name="TextBox 26">
            <a:extLst>
              <a:ext uri="{FF2B5EF4-FFF2-40B4-BE49-F238E27FC236}">
                <a16:creationId xmlns:a16="http://schemas.microsoft.com/office/drawing/2014/main" id="{B4FA719B-6137-9ED5-3C6E-C5546D2CFB28}"/>
              </a:ext>
            </a:extLst>
          </p:cNvPr>
          <p:cNvSpPr txBox="1"/>
          <p:nvPr/>
        </p:nvSpPr>
        <p:spPr>
          <a:xfrm>
            <a:off x="6794470" y="1171022"/>
            <a:ext cx="4933096" cy="1077218"/>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Complete the table below by identifying the shortest route from N (Newport) to each place on the map shown. First one has been done as an example.</a:t>
            </a:r>
          </a:p>
        </p:txBody>
      </p:sp>
    </p:spTree>
    <p:extLst>
      <p:ext uri="{BB962C8B-B14F-4D97-AF65-F5344CB8AC3E}">
        <p14:creationId xmlns:p14="http://schemas.microsoft.com/office/powerpoint/2010/main" val="2022858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F09A3-9005-D050-5BC8-4C5BE3DC76A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A2D9B00-1753-7F47-3699-2C46A12E9E17}"/>
              </a:ext>
            </a:extLst>
          </p:cNvPr>
          <p:cNvSpPr/>
          <p:nvPr/>
        </p:nvSpPr>
        <p:spPr>
          <a:xfrm>
            <a:off x="0" y="387823"/>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Starter</a:t>
            </a:r>
          </a:p>
        </p:txBody>
      </p:sp>
      <p:pic>
        <p:nvPicPr>
          <p:cNvPr id="5" name="Picture 4">
            <a:extLst>
              <a:ext uri="{FF2B5EF4-FFF2-40B4-BE49-F238E27FC236}">
                <a16:creationId xmlns:a16="http://schemas.microsoft.com/office/drawing/2014/main" id="{942273AA-25BE-1F24-769E-140E3FA37F6D}"/>
              </a:ext>
            </a:extLst>
          </p:cNvPr>
          <p:cNvPicPr>
            <a:picLocks noChangeAspect="1"/>
          </p:cNvPicPr>
          <p:nvPr/>
        </p:nvPicPr>
        <p:blipFill rotWithShape="1">
          <a:blip r:embed="rId2"/>
          <a:srcRect l="52276" t="28341" r="14407" b="18388"/>
          <a:stretch/>
        </p:blipFill>
        <p:spPr>
          <a:xfrm>
            <a:off x="168999" y="1266993"/>
            <a:ext cx="2819040" cy="4596813"/>
          </a:xfrm>
          <a:prstGeom prst="rect">
            <a:avLst/>
          </a:prstGeom>
          <a:ln>
            <a:solidFill>
              <a:schemeClr val="tx1"/>
            </a:solidFill>
          </a:ln>
        </p:spPr>
      </p:pic>
      <p:sp>
        <p:nvSpPr>
          <p:cNvPr id="6" name="Rectangle 5">
            <a:extLst>
              <a:ext uri="{FF2B5EF4-FFF2-40B4-BE49-F238E27FC236}">
                <a16:creationId xmlns:a16="http://schemas.microsoft.com/office/drawing/2014/main" id="{F2E9246B-792C-24DF-440B-0BF164A47751}"/>
              </a:ext>
            </a:extLst>
          </p:cNvPr>
          <p:cNvSpPr/>
          <p:nvPr/>
        </p:nvSpPr>
        <p:spPr>
          <a:xfrm>
            <a:off x="3114524" y="1253584"/>
            <a:ext cx="3381876" cy="462363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a:solidFill>
                <a:schemeClr val="tx1"/>
              </a:solidFill>
              <a:latin typeface="+mj-lt"/>
            </a:endParaRPr>
          </a:p>
        </p:txBody>
      </p:sp>
      <p:sp>
        <p:nvSpPr>
          <p:cNvPr id="7" name="Oval 6">
            <a:extLst>
              <a:ext uri="{FF2B5EF4-FFF2-40B4-BE49-F238E27FC236}">
                <a16:creationId xmlns:a16="http://schemas.microsoft.com/office/drawing/2014/main" id="{446A968D-E898-01D0-30BC-24092F842605}"/>
              </a:ext>
            </a:extLst>
          </p:cNvPr>
          <p:cNvSpPr/>
          <p:nvPr/>
        </p:nvSpPr>
        <p:spPr>
          <a:xfrm>
            <a:off x="3214062" y="4234056"/>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M</a:t>
            </a:r>
          </a:p>
        </p:txBody>
      </p:sp>
      <p:sp>
        <p:nvSpPr>
          <p:cNvPr id="8" name="Oval 7">
            <a:extLst>
              <a:ext uri="{FF2B5EF4-FFF2-40B4-BE49-F238E27FC236}">
                <a16:creationId xmlns:a16="http://schemas.microsoft.com/office/drawing/2014/main" id="{051A3B13-C6AC-3C1F-D3EC-2460C73273C3}"/>
              </a:ext>
            </a:extLst>
          </p:cNvPr>
          <p:cNvSpPr/>
          <p:nvPr/>
        </p:nvSpPr>
        <p:spPr>
          <a:xfrm>
            <a:off x="4673653" y="3565401"/>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I</a:t>
            </a:r>
          </a:p>
        </p:txBody>
      </p:sp>
      <p:sp>
        <p:nvSpPr>
          <p:cNvPr id="9" name="Oval 8">
            <a:extLst>
              <a:ext uri="{FF2B5EF4-FFF2-40B4-BE49-F238E27FC236}">
                <a16:creationId xmlns:a16="http://schemas.microsoft.com/office/drawing/2014/main" id="{BB019F99-C016-9947-82D4-4E13AE4BF810}"/>
              </a:ext>
            </a:extLst>
          </p:cNvPr>
          <p:cNvSpPr/>
          <p:nvPr/>
        </p:nvSpPr>
        <p:spPr>
          <a:xfrm>
            <a:off x="4942168" y="2377300"/>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T</a:t>
            </a:r>
          </a:p>
        </p:txBody>
      </p:sp>
      <p:sp>
        <p:nvSpPr>
          <p:cNvPr id="10" name="Oval 9">
            <a:extLst>
              <a:ext uri="{FF2B5EF4-FFF2-40B4-BE49-F238E27FC236}">
                <a16:creationId xmlns:a16="http://schemas.microsoft.com/office/drawing/2014/main" id="{658BFEDB-9ED9-D11C-96FE-0D7E34F9A2AC}"/>
              </a:ext>
            </a:extLst>
          </p:cNvPr>
          <p:cNvSpPr/>
          <p:nvPr/>
        </p:nvSpPr>
        <p:spPr>
          <a:xfrm>
            <a:off x="5563803" y="1339828"/>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N</a:t>
            </a:r>
          </a:p>
        </p:txBody>
      </p:sp>
      <p:sp>
        <p:nvSpPr>
          <p:cNvPr id="11" name="Oval 10">
            <a:extLst>
              <a:ext uri="{FF2B5EF4-FFF2-40B4-BE49-F238E27FC236}">
                <a16:creationId xmlns:a16="http://schemas.microsoft.com/office/drawing/2014/main" id="{D71CF815-3FCB-2F5F-DB4D-8E4E29600343}"/>
              </a:ext>
            </a:extLst>
          </p:cNvPr>
          <p:cNvSpPr/>
          <p:nvPr/>
        </p:nvSpPr>
        <p:spPr>
          <a:xfrm>
            <a:off x="5608919" y="5012473"/>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B</a:t>
            </a:r>
          </a:p>
        </p:txBody>
      </p:sp>
      <p:cxnSp>
        <p:nvCxnSpPr>
          <p:cNvPr id="12" name="Straight Connector 11">
            <a:extLst>
              <a:ext uri="{FF2B5EF4-FFF2-40B4-BE49-F238E27FC236}">
                <a16:creationId xmlns:a16="http://schemas.microsoft.com/office/drawing/2014/main" id="{6BE42B5E-D9BF-C276-4AC9-A447D2F5530B}"/>
              </a:ext>
            </a:extLst>
          </p:cNvPr>
          <p:cNvCxnSpPr>
            <a:cxnSpLocks/>
            <a:stCxn id="10" idx="3"/>
            <a:endCxn id="9" idx="7"/>
          </p:cNvCxnSpPr>
          <p:nvPr/>
        </p:nvCxnSpPr>
        <p:spPr>
          <a:xfrm flipH="1">
            <a:off x="5400551" y="1807502"/>
            <a:ext cx="241898" cy="65003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F53AD05-2D42-807A-F2D6-AFE02F3D346A}"/>
              </a:ext>
            </a:extLst>
          </p:cNvPr>
          <p:cNvSpPr txBox="1"/>
          <p:nvPr/>
        </p:nvSpPr>
        <p:spPr>
          <a:xfrm>
            <a:off x="5269647" y="1817353"/>
            <a:ext cx="384628" cy="369332"/>
          </a:xfrm>
          <a:prstGeom prst="rect">
            <a:avLst/>
          </a:prstGeom>
          <a:noFill/>
        </p:spPr>
        <p:txBody>
          <a:bodyPr wrap="square" rtlCol="0">
            <a:spAutoFit/>
          </a:bodyPr>
          <a:lstStyle/>
          <a:p>
            <a:r>
              <a:rPr lang="en-GB" b="1" dirty="0">
                <a:latin typeface="+mj-lt"/>
              </a:rPr>
              <a:t>9</a:t>
            </a:r>
          </a:p>
        </p:txBody>
      </p:sp>
      <p:cxnSp>
        <p:nvCxnSpPr>
          <p:cNvPr id="14" name="Straight Connector 13">
            <a:extLst>
              <a:ext uri="{FF2B5EF4-FFF2-40B4-BE49-F238E27FC236}">
                <a16:creationId xmlns:a16="http://schemas.microsoft.com/office/drawing/2014/main" id="{87BD73DF-BC28-2076-EAAB-B64F6BBA17AA}"/>
              </a:ext>
            </a:extLst>
          </p:cNvPr>
          <p:cNvCxnSpPr>
            <a:cxnSpLocks/>
            <a:stCxn id="9" idx="4"/>
            <a:endCxn id="8" idx="0"/>
          </p:cNvCxnSpPr>
          <p:nvPr/>
        </p:nvCxnSpPr>
        <p:spPr>
          <a:xfrm flipH="1">
            <a:off x="4942168" y="2925214"/>
            <a:ext cx="268515" cy="6401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7A65141-8804-9A8B-14DC-5E17013076A6}"/>
              </a:ext>
            </a:extLst>
          </p:cNvPr>
          <p:cNvSpPr txBox="1"/>
          <p:nvPr/>
        </p:nvSpPr>
        <p:spPr>
          <a:xfrm>
            <a:off x="5052562" y="3178907"/>
            <a:ext cx="384628" cy="369332"/>
          </a:xfrm>
          <a:prstGeom prst="rect">
            <a:avLst/>
          </a:prstGeom>
          <a:noFill/>
        </p:spPr>
        <p:txBody>
          <a:bodyPr wrap="square" rtlCol="0">
            <a:spAutoFit/>
          </a:bodyPr>
          <a:lstStyle/>
          <a:p>
            <a:r>
              <a:rPr lang="en-GB" b="1" dirty="0">
                <a:latin typeface="+mj-lt"/>
              </a:rPr>
              <a:t>5</a:t>
            </a:r>
          </a:p>
        </p:txBody>
      </p:sp>
      <p:cxnSp>
        <p:nvCxnSpPr>
          <p:cNvPr id="16" name="Straight Connector 15">
            <a:extLst>
              <a:ext uri="{FF2B5EF4-FFF2-40B4-BE49-F238E27FC236}">
                <a16:creationId xmlns:a16="http://schemas.microsoft.com/office/drawing/2014/main" id="{B1CAAE12-3AF8-8A88-7D19-A059CF188739}"/>
              </a:ext>
            </a:extLst>
          </p:cNvPr>
          <p:cNvCxnSpPr>
            <a:cxnSpLocks/>
            <a:stCxn id="9" idx="3"/>
            <a:endCxn id="7" idx="7"/>
          </p:cNvCxnSpPr>
          <p:nvPr/>
        </p:nvCxnSpPr>
        <p:spPr>
          <a:xfrm flipH="1">
            <a:off x="3672445" y="2844974"/>
            <a:ext cx="1348369" cy="146932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FC55769-95A0-2C37-7880-07CD52B20BE1}"/>
              </a:ext>
            </a:extLst>
          </p:cNvPr>
          <p:cNvSpPr txBox="1"/>
          <p:nvPr/>
        </p:nvSpPr>
        <p:spPr>
          <a:xfrm>
            <a:off x="3667634" y="3380735"/>
            <a:ext cx="499833" cy="369332"/>
          </a:xfrm>
          <a:prstGeom prst="rect">
            <a:avLst/>
          </a:prstGeom>
          <a:noFill/>
        </p:spPr>
        <p:txBody>
          <a:bodyPr wrap="square" rtlCol="0">
            <a:spAutoFit/>
          </a:bodyPr>
          <a:lstStyle/>
          <a:p>
            <a:r>
              <a:rPr lang="en-GB" b="1" dirty="0">
                <a:latin typeface="+mj-lt"/>
              </a:rPr>
              <a:t>10</a:t>
            </a:r>
          </a:p>
        </p:txBody>
      </p:sp>
      <p:cxnSp>
        <p:nvCxnSpPr>
          <p:cNvPr id="18" name="Straight Connector 17">
            <a:extLst>
              <a:ext uri="{FF2B5EF4-FFF2-40B4-BE49-F238E27FC236}">
                <a16:creationId xmlns:a16="http://schemas.microsoft.com/office/drawing/2014/main" id="{BD1F866A-3040-43CB-EDF6-E66CCD2C1732}"/>
              </a:ext>
            </a:extLst>
          </p:cNvPr>
          <p:cNvCxnSpPr>
            <a:cxnSpLocks/>
            <a:stCxn id="8" idx="3"/>
            <a:endCxn id="7" idx="7"/>
          </p:cNvCxnSpPr>
          <p:nvPr/>
        </p:nvCxnSpPr>
        <p:spPr>
          <a:xfrm flipH="1">
            <a:off x="3672445" y="4033075"/>
            <a:ext cx="1079854" cy="28122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E4F4F9-407A-06B3-778E-D4779BC44F61}"/>
              </a:ext>
            </a:extLst>
          </p:cNvPr>
          <p:cNvSpPr txBox="1"/>
          <p:nvPr/>
        </p:nvSpPr>
        <p:spPr>
          <a:xfrm>
            <a:off x="4344087" y="4100779"/>
            <a:ext cx="499833" cy="369332"/>
          </a:xfrm>
          <a:prstGeom prst="rect">
            <a:avLst/>
          </a:prstGeom>
          <a:noFill/>
        </p:spPr>
        <p:txBody>
          <a:bodyPr wrap="square" rtlCol="0">
            <a:spAutoFit/>
          </a:bodyPr>
          <a:lstStyle/>
          <a:p>
            <a:r>
              <a:rPr lang="en-GB" b="1" dirty="0">
                <a:latin typeface="+mj-lt"/>
              </a:rPr>
              <a:t>7</a:t>
            </a:r>
          </a:p>
        </p:txBody>
      </p:sp>
      <p:cxnSp>
        <p:nvCxnSpPr>
          <p:cNvPr id="20" name="Straight Connector 19">
            <a:extLst>
              <a:ext uri="{FF2B5EF4-FFF2-40B4-BE49-F238E27FC236}">
                <a16:creationId xmlns:a16="http://schemas.microsoft.com/office/drawing/2014/main" id="{E19F6DC6-B967-B6F6-0214-06E841688868}"/>
              </a:ext>
            </a:extLst>
          </p:cNvPr>
          <p:cNvCxnSpPr>
            <a:cxnSpLocks/>
            <a:stCxn id="8" idx="5"/>
            <a:endCxn id="11" idx="1"/>
          </p:cNvCxnSpPr>
          <p:nvPr/>
        </p:nvCxnSpPr>
        <p:spPr>
          <a:xfrm>
            <a:off x="5132036" y="4033075"/>
            <a:ext cx="555529" cy="105963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B114764-7A2A-5E2B-EE90-AC42DC966FA3}"/>
              </a:ext>
            </a:extLst>
          </p:cNvPr>
          <p:cNvSpPr txBox="1"/>
          <p:nvPr/>
        </p:nvSpPr>
        <p:spPr>
          <a:xfrm>
            <a:off x="5052562" y="4390355"/>
            <a:ext cx="384628" cy="369332"/>
          </a:xfrm>
          <a:prstGeom prst="rect">
            <a:avLst/>
          </a:prstGeom>
          <a:noFill/>
        </p:spPr>
        <p:txBody>
          <a:bodyPr wrap="square" rtlCol="0">
            <a:spAutoFit/>
          </a:bodyPr>
          <a:lstStyle/>
          <a:p>
            <a:r>
              <a:rPr lang="en-GB" b="1" dirty="0">
                <a:latin typeface="+mj-lt"/>
              </a:rPr>
              <a:t>9</a:t>
            </a:r>
          </a:p>
        </p:txBody>
      </p:sp>
      <p:cxnSp>
        <p:nvCxnSpPr>
          <p:cNvPr id="22" name="Straight Connector 21">
            <a:extLst>
              <a:ext uri="{FF2B5EF4-FFF2-40B4-BE49-F238E27FC236}">
                <a16:creationId xmlns:a16="http://schemas.microsoft.com/office/drawing/2014/main" id="{FB1DD094-A56F-B099-C3FB-B9DF89146E05}"/>
              </a:ext>
            </a:extLst>
          </p:cNvPr>
          <p:cNvCxnSpPr>
            <a:cxnSpLocks/>
            <a:stCxn id="9" idx="5"/>
            <a:endCxn id="11" idx="0"/>
          </p:cNvCxnSpPr>
          <p:nvPr/>
        </p:nvCxnSpPr>
        <p:spPr>
          <a:xfrm>
            <a:off x="5400551" y="2844974"/>
            <a:ext cx="476883" cy="216749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C7DAF00-9EF5-9339-A52B-B950DD25C38B}"/>
              </a:ext>
            </a:extLst>
          </p:cNvPr>
          <p:cNvSpPr txBox="1"/>
          <p:nvPr/>
        </p:nvSpPr>
        <p:spPr>
          <a:xfrm>
            <a:off x="5308930" y="3888929"/>
            <a:ext cx="476882" cy="369332"/>
          </a:xfrm>
          <a:prstGeom prst="rect">
            <a:avLst/>
          </a:prstGeom>
          <a:noFill/>
        </p:spPr>
        <p:txBody>
          <a:bodyPr wrap="square" rtlCol="0">
            <a:spAutoFit/>
          </a:bodyPr>
          <a:lstStyle/>
          <a:p>
            <a:r>
              <a:rPr lang="en-GB" b="1" dirty="0">
                <a:latin typeface="+mj-lt"/>
              </a:rPr>
              <a:t>13</a:t>
            </a:r>
          </a:p>
        </p:txBody>
      </p:sp>
      <p:cxnSp>
        <p:nvCxnSpPr>
          <p:cNvPr id="24" name="Straight Connector 23">
            <a:extLst>
              <a:ext uri="{FF2B5EF4-FFF2-40B4-BE49-F238E27FC236}">
                <a16:creationId xmlns:a16="http://schemas.microsoft.com/office/drawing/2014/main" id="{1C37C3E9-6F19-702C-B21D-1CEAADE3D0C1}"/>
              </a:ext>
            </a:extLst>
          </p:cNvPr>
          <p:cNvCxnSpPr>
            <a:cxnSpLocks/>
            <a:stCxn id="7" idx="6"/>
            <a:endCxn id="11" idx="2"/>
          </p:cNvCxnSpPr>
          <p:nvPr/>
        </p:nvCxnSpPr>
        <p:spPr>
          <a:xfrm>
            <a:off x="3751091" y="4508013"/>
            <a:ext cx="1857828" cy="77841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53C9BC6-7F00-3EB0-B9D0-D394B23585FF}"/>
              </a:ext>
            </a:extLst>
          </p:cNvPr>
          <p:cNvSpPr txBox="1"/>
          <p:nvPr/>
        </p:nvSpPr>
        <p:spPr>
          <a:xfrm>
            <a:off x="4613148" y="4928415"/>
            <a:ext cx="384628" cy="369332"/>
          </a:xfrm>
          <a:prstGeom prst="rect">
            <a:avLst/>
          </a:prstGeom>
          <a:noFill/>
        </p:spPr>
        <p:txBody>
          <a:bodyPr wrap="square" rtlCol="0">
            <a:spAutoFit/>
          </a:bodyPr>
          <a:lstStyle/>
          <a:p>
            <a:r>
              <a:rPr lang="en-GB" b="1" dirty="0">
                <a:latin typeface="+mj-lt"/>
              </a:rPr>
              <a:t>8</a:t>
            </a:r>
          </a:p>
        </p:txBody>
      </p:sp>
      <p:graphicFrame>
        <p:nvGraphicFramePr>
          <p:cNvPr id="26" name="Table 25">
            <a:extLst>
              <a:ext uri="{FF2B5EF4-FFF2-40B4-BE49-F238E27FC236}">
                <a16:creationId xmlns:a16="http://schemas.microsoft.com/office/drawing/2014/main" id="{A64E4985-34DE-0C56-0336-BCB39347C813}"/>
              </a:ext>
            </a:extLst>
          </p:cNvPr>
          <p:cNvGraphicFramePr>
            <a:graphicFrameLocks noGrp="1"/>
          </p:cNvGraphicFramePr>
          <p:nvPr/>
        </p:nvGraphicFramePr>
        <p:xfrm>
          <a:off x="6876136" y="2630246"/>
          <a:ext cx="4851429" cy="3233562"/>
        </p:xfrm>
        <a:graphic>
          <a:graphicData uri="http://schemas.openxmlformats.org/drawingml/2006/table">
            <a:tbl>
              <a:tblPr firstRow="1" firstCol="1" bandRow="1">
                <a:tableStyleId>{5940675A-B579-460E-94D1-54222C63F5DA}</a:tableStyleId>
              </a:tblPr>
              <a:tblGrid>
                <a:gridCol w="1201513">
                  <a:extLst>
                    <a:ext uri="{9D8B030D-6E8A-4147-A177-3AD203B41FA5}">
                      <a16:colId xmlns:a16="http://schemas.microsoft.com/office/drawing/2014/main" val="960528593"/>
                    </a:ext>
                  </a:extLst>
                </a:gridCol>
                <a:gridCol w="1911682">
                  <a:extLst>
                    <a:ext uri="{9D8B030D-6E8A-4147-A177-3AD203B41FA5}">
                      <a16:colId xmlns:a16="http://schemas.microsoft.com/office/drawing/2014/main" val="1333089563"/>
                    </a:ext>
                  </a:extLst>
                </a:gridCol>
                <a:gridCol w="1738234">
                  <a:extLst>
                    <a:ext uri="{9D8B030D-6E8A-4147-A177-3AD203B41FA5}">
                      <a16:colId xmlns:a16="http://schemas.microsoft.com/office/drawing/2014/main" val="2212094736"/>
                    </a:ext>
                  </a:extLst>
                </a:gridCol>
              </a:tblGrid>
              <a:tr h="552657">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Place to visit</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distance from the start. (N)</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Route</a:t>
                      </a:r>
                    </a:p>
                  </a:txBody>
                  <a:tcPr marL="68580" marR="68580" marT="0" marB="0">
                    <a:solidFill>
                      <a:srgbClr val="002060"/>
                    </a:solidFill>
                  </a:tcPr>
                </a:tc>
                <a:extLst>
                  <a:ext uri="{0D108BD9-81ED-4DB2-BD59-A6C34878D82A}">
                    <a16:rowId xmlns:a16="http://schemas.microsoft.com/office/drawing/2014/main" val="88950915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M</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19</a:t>
                      </a: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N - T - M</a:t>
                      </a:r>
                    </a:p>
                  </a:txBody>
                  <a:tcPr marL="68580" marR="68580" marT="0" marB="0"/>
                </a:tc>
                <a:extLst>
                  <a:ext uri="{0D108BD9-81ED-4DB2-BD59-A6C34878D82A}">
                    <a16:rowId xmlns:a16="http://schemas.microsoft.com/office/drawing/2014/main" val="2946972021"/>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B</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22</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 B </a:t>
                      </a:r>
                    </a:p>
                  </a:txBody>
                  <a:tcPr marL="68580" marR="68580" marT="0" marB="0"/>
                </a:tc>
                <a:extLst>
                  <a:ext uri="{0D108BD9-81ED-4DB2-BD59-A6C34878D82A}">
                    <a16:rowId xmlns:a16="http://schemas.microsoft.com/office/drawing/2014/main" val="587678675"/>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I</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14</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 I</a:t>
                      </a:r>
                    </a:p>
                  </a:txBody>
                  <a:tcPr marL="68580" marR="68580" marT="0" marB="0"/>
                </a:tc>
                <a:extLst>
                  <a:ext uri="{0D108BD9-81ED-4DB2-BD59-A6C34878D82A}">
                    <a16:rowId xmlns:a16="http://schemas.microsoft.com/office/drawing/2014/main" val="4012560922"/>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T</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9</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a:t>
                      </a:r>
                    </a:p>
                  </a:txBody>
                  <a:tcPr marL="68580" marR="68580" marT="0" marB="0"/>
                </a:tc>
                <a:extLst>
                  <a:ext uri="{0D108BD9-81ED-4DB2-BD59-A6C34878D82A}">
                    <a16:rowId xmlns:a16="http://schemas.microsoft.com/office/drawing/2014/main" val="156182030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N</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0</a:t>
                      </a: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3300471908"/>
                  </a:ext>
                </a:extLst>
              </a:tr>
            </a:tbl>
          </a:graphicData>
        </a:graphic>
      </p:graphicFrame>
      <p:sp>
        <p:nvSpPr>
          <p:cNvPr id="27" name="TextBox 26">
            <a:extLst>
              <a:ext uri="{FF2B5EF4-FFF2-40B4-BE49-F238E27FC236}">
                <a16:creationId xmlns:a16="http://schemas.microsoft.com/office/drawing/2014/main" id="{6552EF6E-D6BE-BFB0-AEFC-57230853096F}"/>
              </a:ext>
            </a:extLst>
          </p:cNvPr>
          <p:cNvSpPr txBox="1"/>
          <p:nvPr/>
        </p:nvSpPr>
        <p:spPr>
          <a:xfrm>
            <a:off x="6794470" y="1171022"/>
            <a:ext cx="4933096" cy="1077218"/>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Complete the table below by identifying the shortest route from N (Newport) to each place on the map shown. First one has been done as an example.</a:t>
            </a:r>
          </a:p>
        </p:txBody>
      </p:sp>
    </p:spTree>
    <p:extLst>
      <p:ext uri="{BB962C8B-B14F-4D97-AF65-F5344CB8AC3E}">
        <p14:creationId xmlns:p14="http://schemas.microsoft.com/office/powerpoint/2010/main" val="2424857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92A1B9-0308-5658-BF64-B77F8D485C5C}"/>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Objectives</a:t>
            </a:r>
          </a:p>
        </p:txBody>
      </p:sp>
      <p:sp>
        <p:nvSpPr>
          <p:cNvPr id="3" name="TextBox 2">
            <a:extLst>
              <a:ext uri="{FF2B5EF4-FFF2-40B4-BE49-F238E27FC236}">
                <a16:creationId xmlns:a16="http://schemas.microsoft.com/office/drawing/2014/main" id="{BABBD285-652E-3A10-348A-2E5467B62AC0}"/>
              </a:ext>
            </a:extLst>
          </p:cNvPr>
          <p:cNvSpPr txBox="1"/>
          <p:nvPr/>
        </p:nvSpPr>
        <p:spPr>
          <a:xfrm>
            <a:off x="303293" y="1284415"/>
            <a:ext cx="9601200" cy="1292662"/>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Apply computational thinking skills to break down complex problems and develop step-by-step solutions.</a:t>
            </a:r>
            <a:endParaRPr lang="en-GB" sz="2000" b="1" dirty="0">
              <a:latin typeface="Segoe UI Variable Text" pitchFamily="2" charset="0"/>
            </a:endParaRPr>
          </a:p>
        </p:txBody>
      </p:sp>
      <p:sp>
        <p:nvSpPr>
          <p:cNvPr id="4" name="TextBox 3">
            <a:extLst>
              <a:ext uri="{FF2B5EF4-FFF2-40B4-BE49-F238E27FC236}">
                <a16:creationId xmlns:a16="http://schemas.microsoft.com/office/drawing/2014/main" id="{1CCA0578-451A-C05D-65D4-56469706DEE5}"/>
              </a:ext>
            </a:extLst>
          </p:cNvPr>
          <p:cNvSpPr txBox="1"/>
          <p:nvPr/>
        </p:nvSpPr>
        <p:spPr>
          <a:xfrm>
            <a:off x="303293" y="3761799"/>
            <a:ext cx="9601200" cy="1908215"/>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understand the use of computational methods abstraction and decomposition.</a:t>
            </a:r>
          </a:p>
          <a:p>
            <a:pPr marL="285750" indent="-285750">
              <a:buFont typeface="Arial" panose="020B0604020202020204" pitchFamily="34" charset="0"/>
              <a:buChar char="•"/>
            </a:pPr>
            <a:r>
              <a:rPr lang="en-GB" b="1" dirty="0">
                <a:latin typeface="Segoe UI Variable Text" pitchFamily="2" charset="0"/>
              </a:rPr>
              <a:t>To apply the use of abstraction and decomposition to real-life situations.</a:t>
            </a:r>
          </a:p>
          <a:p>
            <a:pPr marL="285750" indent="-285750">
              <a:buFont typeface="Arial" panose="020B0604020202020204" pitchFamily="34" charset="0"/>
              <a:buChar char="•"/>
            </a:pPr>
            <a:r>
              <a:rPr lang="en-GB" b="1" dirty="0">
                <a:latin typeface="Segoe UI Variable Text" pitchFamily="2" charset="0"/>
              </a:rPr>
              <a:t>To use abstraction and decomposition to solve problems. </a:t>
            </a:r>
          </a:p>
          <a:p>
            <a:endParaRPr lang="en-GB" b="1" dirty="0">
              <a:latin typeface="Segoe UI Variable Text" pitchFamily="2" charset="0"/>
            </a:endParaRPr>
          </a:p>
        </p:txBody>
      </p:sp>
    </p:spTree>
    <p:extLst>
      <p:ext uri="{BB962C8B-B14F-4D97-AF65-F5344CB8AC3E}">
        <p14:creationId xmlns:p14="http://schemas.microsoft.com/office/powerpoint/2010/main" val="688036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F219C-A264-A956-0E85-DECA4D5EB52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E2B2FC8-7CEB-D9F1-1BA8-2D6BFBE2B85E}"/>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Computational thinking</a:t>
            </a:r>
          </a:p>
        </p:txBody>
      </p:sp>
      <p:sp>
        <p:nvSpPr>
          <p:cNvPr id="5" name="TextBox 4">
            <a:extLst>
              <a:ext uri="{FF2B5EF4-FFF2-40B4-BE49-F238E27FC236}">
                <a16:creationId xmlns:a16="http://schemas.microsoft.com/office/drawing/2014/main" id="{F1B5C14F-C9CF-5050-E049-19E87BFDE842}"/>
              </a:ext>
            </a:extLst>
          </p:cNvPr>
          <p:cNvSpPr txBox="1"/>
          <p:nvPr/>
        </p:nvSpPr>
        <p:spPr>
          <a:xfrm>
            <a:off x="182880" y="1294180"/>
            <a:ext cx="5186562" cy="584775"/>
          </a:xfrm>
          <a:prstGeom prst="rect">
            <a:avLst/>
          </a:prstGeom>
          <a:solidFill>
            <a:srgbClr val="FFFF00"/>
          </a:solidFill>
        </p:spPr>
        <p:txBody>
          <a:bodyPr wrap="square">
            <a:spAutoFit/>
          </a:bodyPr>
          <a:lstStyle/>
          <a:p>
            <a:r>
              <a:rPr lang="en-GB" sz="1600" b="1" dirty="0">
                <a:latin typeface="Segoe UI Variable Text" pitchFamily="2" charset="0"/>
                <a:cs typeface="Segoe UI" panose="020B0502040204020203" pitchFamily="34" charset="0"/>
              </a:rPr>
              <a:t>Computational thinking</a:t>
            </a:r>
            <a:r>
              <a:rPr lang="en-GB" sz="1600" dirty="0">
                <a:latin typeface="Segoe UI Variable Text" pitchFamily="2" charset="0"/>
                <a:cs typeface="Segoe UI" panose="020B0502040204020203" pitchFamily="34" charset="0"/>
              </a:rPr>
              <a:t> is a way of solving problems that helps you think like a computer scientist.</a:t>
            </a:r>
          </a:p>
        </p:txBody>
      </p:sp>
      <p:sp>
        <p:nvSpPr>
          <p:cNvPr id="6" name="TextBox 5">
            <a:extLst>
              <a:ext uri="{FF2B5EF4-FFF2-40B4-BE49-F238E27FC236}">
                <a16:creationId xmlns:a16="http://schemas.microsoft.com/office/drawing/2014/main" id="{EE68D288-BAD7-607E-DEA7-DA08A2D9D427}"/>
              </a:ext>
            </a:extLst>
          </p:cNvPr>
          <p:cNvSpPr txBox="1"/>
          <p:nvPr/>
        </p:nvSpPr>
        <p:spPr>
          <a:xfrm>
            <a:off x="182880" y="2978303"/>
            <a:ext cx="5186562" cy="336362"/>
          </a:xfrm>
          <a:prstGeom prst="rect">
            <a:avLst/>
          </a:prstGeom>
          <a:solidFill>
            <a:schemeClr val="bg2"/>
          </a:solidFill>
        </p:spPr>
        <p:txBody>
          <a:bodyPr wrap="square" rtlCol="0">
            <a:spAutoFit/>
          </a:bodyPr>
          <a:lstStyle/>
          <a:p>
            <a:pPr algn="ctr"/>
            <a:r>
              <a:rPr lang="en-GB" sz="1600" b="1" dirty="0">
                <a:latin typeface="Segoe UI Variable Text" pitchFamily="2" charset="0"/>
                <a:cs typeface="Segoe UI" panose="020B0502040204020203" pitchFamily="34" charset="0"/>
              </a:rPr>
              <a:t>Computational thinking concepts</a:t>
            </a:r>
          </a:p>
        </p:txBody>
      </p:sp>
      <p:sp>
        <p:nvSpPr>
          <p:cNvPr id="7" name="TextBox 6">
            <a:extLst>
              <a:ext uri="{FF2B5EF4-FFF2-40B4-BE49-F238E27FC236}">
                <a16:creationId xmlns:a16="http://schemas.microsoft.com/office/drawing/2014/main" id="{C6FE6618-11CE-8131-A490-5D0415C117A4}"/>
              </a:ext>
            </a:extLst>
          </p:cNvPr>
          <p:cNvSpPr txBox="1"/>
          <p:nvPr/>
        </p:nvSpPr>
        <p:spPr>
          <a:xfrm>
            <a:off x="958935" y="3560736"/>
            <a:ext cx="1634434" cy="954107"/>
          </a:xfrm>
          <a:prstGeom prst="rect">
            <a:avLst/>
          </a:prstGeom>
          <a:noFill/>
        </p:spPr>
        <p:txBody>
          <a:bodyPr wrap="square">
            <a:spAutoFit/>
          </a:bodyPr>
          <a:lstStyle/>
          <a:p>
            <a:r>
              <a:rPr lang="en-GB" sz="1400" b="1" dirty="0">
                <a:latin typeface="Segoe UI Variable Text" pitchFamily="2" charset="0"/>
              </a:rPr>
              <a:t>Decomposition</a:t>
            </a:r>
          </a:p>
          <a:p>
            <a:r>
              <a:rPr lang="en-GB" sz="1400" dirty="0">
                <a:latin typeface="Segoe UI Variable Text" pitchFamily="2" charset="0"/>
              </a:rPr>
              <a:t>Breaking a problem into smaller pieces.</a:t>
            </a:r>
          </a:p>
        </p:txBody>
      </p:sp>
      <p:pic>
        <p:nvPicPr>
          <p:cNvPr id="8" name="Picture 2" descr="Decomposition - Free computer icons">
            <a:extLst>
              <a:ext uri="{FF2B5EF4-FFF2-40B4-BE49-F238E27FC236}">
                <a16:creationId xmlns:a16="http://schemas.microsoft.com/office/drawing/2014/main" id="{558A05DF-26B2-553C-6E23-4D784D294E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553" y="3541122"/>
            <a:ext cx="574158" cy="5741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Pattern Recognition Line Icon 14811764 Vector Art at Vecteezy">
            <a:extLst>
              <a:ext uri="{FF2B5EF4-FFF2-40B4-BE49-F238E27FC236}">
                <a16:creationId xmlns:a16="http://schemas.microsoft.com/office/drawing/2014/main" id="{93666E92-8FDC-A969-497E-291627862B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874" y="3493068"/>
            <a:ext cx="653903" cy="65390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27ACB943-8A97-CA82-366B-C9E7C9490F1B}"/>
              </a:ext>
            </a:extLst>
          </p:cNvPr>
          <p:cNvSpPr txBox="1"/>
          <p:nvPr/>
        </p:nvSpPr>
        <p:spPr>
          <a:xfrm>
            <a:off x="3637655" y="3477767"/>
            <a:ext cx="1459196" cy="954107"/>
          </a:xfrm>
          <a:prstGeom prst="rect">
            <a:avLst/>
          </a:prstGeom>
          <a:noFill/>
        </p:spPr>
        <p:txBody>
          <a:bodyPr wrap="square">
            <a:spAutoFit/>
          </a:bodyPr>
          <a:lstStyle/>
          <a:p>
            <a:r>
              <a:rPr lang="en-GB" sz="1400" b="1" dirty="0">
                <a:latin typeface="Segoe UI Variable Text" pitchFamily="2" charset="0"/>
              </a:rPr>
              <a:t>Pattern recognition</a:t>
            </a:r>
          </a:p>
          <a:p>
            <a:r>
              <a:rPr lang="en-GB" sz="1400" dirty="0">
                <a:latin typeface="Segoe UI Variable Text" pitchFamily="2" charset="0"/>
              </a:rPr>
              <a:t>Spotting patterns</a:t>
            </a:r>
          </a:p>
        </p:txBody>
      </p:sp>
      <p:pic>
        <p:nvPicPr>
          <p:cNvPr id="11" name="Picture 8" descr="Map Icon Free #358073 - Free Icons Library">
            <a:extLst>
              <a:ext uri="{FF2B5EF4-FFF2-40B4-BE49-F238E27FC236}">
                <a16:creationId xmlns:a16="http://schemas.microsoft.com/office/drawing/2014/main" id="{71012311-EE04-126F-29DC-6556D661A9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493" y="4624156"/>
            <a:ext cx="729890" cy="65390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F984801C-F80A-8E9D-D5EF-EB01D5B29C53}"/>
              </a:ext>
            </a:extLst>
          </p:cNvPr>
          <p:cNvSpPr txBox="1"/>
          <p:nvPr/>
        </p:nvSpPr>
        <p:spPr>
          <a:xfrm>
            <a:off x="972544" y="4708923"/>
            <a:ext cx="1395149" cy="954107"/>
          </a:xfrm>
          <a:prstGeom prst="rect">
            <a:avLst/>
          </a:prstGeom>
          <a:noFill/>
        </p:spPr>
        <p:txBody>
          <a:bodyPr wrap="square">
            <a:spAutoFit/>
          </a:bodyPr>
          <a:lstStyle/>
          <a:p>
            <a:r>
              <a:rPr lang="en-GB" sz="1400" b="1" dirty="0">
                <a:latin typeface="Segoe UI Variable Text" pitchFamily="2" charset="0"/>
              </a:rPr>
              <a:t>Abstraction</a:t>
            </a:r>
          </a:p>
          <a:p>
            <a:r>
              <a:rPr lang="en-GB" sz="1400" dirty="0">
                <a:latin typeface="Segoe UI Variable Text" pitchFamily="2" charset="0"/>
              </a:rPr>
              <a:t>Focusing on what is important</a:t>
            </a:r>
          </a:p>
        </p:txBody>
      </p:sp>
      <p:pic>
        <p:nvPicPr>
          <p:cNvPr id="13" name="Picture 10" descr="Algorithm - free icon">
            <a:extLst>
              <a:ext uri="{FF2B5EF4-FFF2-40B4-BE49-F238E27FC236}">
                <a16:creationId xmlns:a16="http://schemas.microsoft.com/office/drawing/2014/main" id="{18578AC0-0399-6D07-1C50-7F647FE5F1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6455" y="4679041"/>
            <a:ext cx="877826" cy="87782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DE6D5A3-0606-122E-9A0D-C557ACC290B0}"/>
              </a:ext>
            </a:extLst>
          </p:cNvPr>
          <p:cNvSpPr txBox="1"/>
          <p:nvPr/>
        </p:nvSpPr>
        <p:spPr>
          <a:xfrm>
            <a:off x="3601341" y="4643030"/>
            <a:ext cx="1402136" cy="954107"/>
          </a:xfrm>
          <a:prstGeom prst="rect">
            <a:avLst/>
          </a:prstGeom>
          <a:noFill/>
        </p:spPr>
        <p:txBody>
          <a:bodyPr wrap="square">
            <a:spAutoFit/>
          </a:bodyPr>
          <a:lstStyle/>
          <a:p>
            <a:r>
              <a:rPr lang="en-GB" sz="1400" b="1" dirty="0">
                <a:latin typeface="Segoe UI Variable Text" pitchFamily="2" charset="0"/>
              </a:rPr>
              <a:t>Algorithms</a:t>
            </a:r>
          </a:p>
          <a:p>
            <a:r>
              <a:rPr lang="en-GB" sz="1400" dirty="0">
                <a:latin typeface="Segoe UI Variable Text" pitchFamily="2" charset="0"/>
              </a:rPr>
              <a:t>Creating step-by-step instructions</a:t>
            </a:r>
          </a:p>
        </p:txBody>
      </p:sp>
      <p:sp>
        <p:nvSpPr>
          <p:cNvPr id="15" name="TextBox 14">
            <a:extLst>
              <a:ext uri="{FF2B5EF4-FFF2-40B4-BE49-F238E27FC236}">
                <a16:creationId xmlns:a16="http://schemas.microsoft.com/office/drawing/2014/main" id="{CBD315AD-A3D3-61B8-DE9A-52D8C0D0B4C4}"/>
              </a:ext>
            </a:extLst>
          </p:cNvPr>
          <p:cNvSpPr txBox="1"/>
          <p:nvPr/>
        </p:nvSpPr>
        <p:spPr>
          <a:xfrm>
            <a:off x="182880" y="1989207"/>
            <a:ext cx="5186562" cy="830997"/>
          </a:xfrm>
          <a:prstGeom prst="rect">
            <a:avLst/>
          </a:prstGeom>
          <a:solidFill>
            <a:schemeClr val="bg1">
              <a:lumMod val="95000"/>
            </a:schemeClr>
          </a:solidFill>
        </p:spPr>
        <p:txBody>
          <a:bodyPr wrap="square">
            <a:spAutoFit/>
          </a:bodyPr>
          <a:lstStyle/>
          <a:p>
            <a:r>
              <a:rPr lang="en-GB" sz="1600" b="1" dirty="0">
                <a:latin typeface="Segoe UI Variable Text" pitchFamily="2" charset="0"/>
                <a:cs typeface="Segoe UI" panose="020B0502040204020203" pitchFamily="34" charset="0"/>
              </a:rPr>
              <a:t>Why is it used?</a:t>
            </a:r>
          </a:p>
          <a:p>
            <a:r>
              <a:rPr lang="en-GB" sz="1600" dirty="0">
                <a:latin typeface="Segoe UI Variable Text" pitchFamily="2" charset="0"/>
                <a:cs typeface="Segoe UI" panose="020B0502040204020203" pitchFamily="34" charset="0"/>
              </a:rPr>
              <a:t>To break problems down, finding patterns, and creating step-by-step solutions.</a:t>
            </a:r>
          </a:p>
        </p:txBody>
      </p:sp>
      <p:pic>
        <p:nvPicPr>
          <p:cNvPr id="16" name="Picture 15">
            <a:extLst>
              <a:ext uri="{FF2B5EF4-FFF2-40B4-BE49-F238E27FC236}">
                <a16:creationId xmlns:a16="http://schemas.microsoft.com/office/drawing/2014/main" id="{4F414FE7-E5CF-DD42-6AE5-E4765AA2515F}"/>
              </a:ext>
            </a:extLst>
          </p:cNvPr>
          <p:cNvPicPr>
            <a:picLocks noChangeAspect="1"/>
          </p:cNvPicPr>
          <p:nvPr/>
        </p:nvPicPr>
        <p:blipFill rotWithShape="1">
          <a:blip r:embed="rId6"/>
          <a:srcRect l="52276" t="28341" r="14407" b="18388"/>
          <a:stretch/>
        </p:blipFill>
        <p:spPr>
          <a:xfrm>
            <a:off x="5685263" y="1538774"/>
            <a:ext cx="2819040" cy="4596813"/>
          </a:xfrm>
          <a:prstGeom prst="rect">
            <a:avLst/>
          </a:prstGeom>
          <a:ln>
            <a:solidFill>
              <a:schemeClr val="tx1"/>
            </a:solidFill>
          </a:ln>
        </p:spPr>
      </p:pic>
      <p:sp>
        <p:nvSpPr>
          <p:cNvPr id="17" name="Rectangle 16">
            <a:extLst>
              <a:ext uri="{FF2B5EF4-FFF2-40B4-BE49-F238E27FC236}">
                <a16:creationId xmlns:a16="http://schemas.microsoft.com/office/drawing/2014/main" id="{F022092C-00D9-2DEA-3AD3-27ABF8CC87B9}"/>
              </a:ext>
            </a:extLst>
          </p:cNvPr>
          <p:cNvSpPr/>
          <p:nvPr/>
        </p:nvSpPr>
        <p:spPr>
          <a:xfrm>
            <a:off x="8630788" y="1525365"/>
            <a:ext cx="3381876" cy="462363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a:solidFill>
                <a:schemeClr val="tx1"/>
              </a:solidFill>
              <a:latin typeface="+mj-lt"/>
            </a:endParaRPr>
          </a:p>
        </p:txBody>
      </p:sp>
      <p:sp>
        <p:nvSpPr>
          <p:cNvPr id="18" name="Oval 17">
            <a:extLst>
              <a:ext uri="{FF2B5EF4-FFF2-40B4-BE49-F238E27FC236}">
                <a16:creationId xmlns:a16="http://schemas.microsoft.com/office/drawing/2014/main" id="{3C259F98-D319-E851-3F79-9F2021E779E4}"/>
              </a:ext>
            </a:extLst>
          </p:cNvPr>
          <p:cNvSpPr/>
          <p:nvPr/>
        </p:nvSpPr>
        <p:spPr>
          <a:xfrm>
            <a:off x="8730326" y="4505837"/>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M</a:t>
            </a:r>
          </a:p>
        </p:txBody>
      </p:sp>
      <p:sp>
        <p:nvSpPr>
          <p:cNvPr id="19" name="Oval 18">
            <a:extLst>
              <a:ext uri="{FF2B5EF4-FFF2-40B4-BE49-F238E27FC236}">
                <a16:creationId xmlns:a16="http://schemas.microsoft.com/office/drawing/2014/main" id="{128B0D89-45C1-87F7-C5C6-16EEA338421C}"/>
              </a:ext>
            </a:extLst>
          </p:cNvPr>
          <p:cNvSpPr/>
          <p:nvPr/>
        </p:nvSpPr>
        <p:spPr>
          <a:xfrm>
            <a:off x="10189917" y="3837182"/>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I</a:t>
            </a:r>
          </a:p>
        </p:txBody>
      </p:sp>
      <p:sp>
        <p:nvSpPr>
          <p:cNvPr id="20" name="Oval 19">
            <a:extLst>
              <a:ext uri="{FF2B5EF4-FFF2-40B4-BE49-F238E27FC236}">
                <a16:creationId xmlns:a16="http://schemas.microsoft.com/office/drawing/2014/main" id="{CA413F8F-6B2A-D978-BEE7-1A28A2C383B7}"/>
              </a:ext>
            </a:extLst>
          </p:cNvPr>
          <p:cNvSpPr/>
          <p:nvPr/>
        </p:nvSpPr>
        <p:spPr>
          <a:xfrm>
            <a:off x="10458432" y="2649081"/>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T</a:t>
            </a:r>
          </a:p>
        </p:txBody>
      </p:sp>
      <p:sp>
        <p:nvSpPr>
          <p:cNvPr id="21" name="Oval 20">
            <a:extLst>
              <a:ext uri="{FF2B5EF4-FFF2-40B4-BE49-F238E27FC236}">
                <a16:creationId xmlns:a16="http://schemas.microsoft.com/office/drawing/2014/main" id="{D6770306-377E-1461-196E-B4C87AD05AD0}"/>
              </a:ext>
            </a:extLst>
          </p:cNvPr>
          <p:cNvSpPr/>
          <p:nvPr/>
        </p:nvSpPr>
        <p:spPr>
          <a:xfrm>
            <a:off x="11080067" y="1611609"/>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N</a:t>
            </a:r>
          </a:p>
        </p:txBody>
      </p:sp>
      <p:sp>
        <p:nvSpPr>
          <p:cNvPr id="22" name="Oval 21">
            <a:extLst>
              <a:ext uri="{FF2B5EF4-FFF2-40B4-BE49-F238E27FC236}">
                <a16:creationId xmlns:a16="http://schemas.microsoft.com/office/drawing/2014/main" id="{A6B1BD3E-3F25-43C6-3C10-E25CF574A365}"/>
              </a:ext>
            </a:extLst>
          </p:cNvPr>
          <p:cNvSpPr/>
          <p:nvPr/>
        </p:nvSpPr>
        <p:spPr>
          <a:xfrm>
            <a:off x="11125183" y="5284254"/>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B</a:t>
            </a:r>
          </a:p>
        </p:txBody>
      </p:sp>
      <p:cxnSp>
        <p:nvCxnSpPr>
          <p:cNvPr id="23" name="Straight Connector 22">
            <a:extLst>
              <a:ext uri="{FF2B5EF4-FFF2-40B4-BE49-F238E27FC236}">
                <a16:creationId xmlns:a16="http://schemas.microsoft.com/office/drawing/2014/main" id="{6FAC6B56-AA15-014D-D41E-43EF7A25380C}"/>
              </a:ext>
            </a:extLst>
          </p:cNvPr>
          <p:cNvCxnSpPr>
            <a:cxnSpLocks/>
            <a:stCxn id="21" idx="3"/>
            <a:endCxn id="20" idx="7"/>
          </p:cNvCxnSpPr>
          <p:nvPr/>
        </p:nvCxnSpPr>
        <p:spPr>
          <a:xfrm flipH="1">
            <a:off x="10916815" y="2079283"/>
            <a:ext cx="241898" cy="65003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4DC5656-48D6-453C-DB5B-0E65A24537B9}"/>
              </a:ext>
            </a:extLst>
          </p:cNvPr>
          <p:cNvSpPr txBox="1"/>
          <p:nvPr/>
        </p:nvSpPr>
        <p:spPr>
          <a:xfrm>
            <a:off x="10785911" y="2089134"/>
            <a:ext cx="384628" cy="369332"/>
          </a:xfrm>
          <a:prstGeom prst="rect">
            <a:avLst/>
          </a:prstGeom>
          <a:noFill/>
        </p:spPr>
        <p:txBody>
          <a:bodyPr wrap="square" rtlCol="0">
            <a:spAutoFit/>
          </a:bodyPr>
          <a:lstStyle/>
          <a:p>
            <a:r>
              <a:rPr lang="en-GB" b="1" dirty="0">
                <a:latin typeface="+mj-lt"/>
              </a:rPr>
              <a:t>9</a:t>
            </a:r>
          </a:p>
        </p:txBody>
      </p:sp>
      <p:cxnSp>
        <p:nvCxnSpPr>
          <p:cNvPr id="25" name="Straight Connector 24">
            <a:extLst>
              <a:ext uri="{FF2B5EF4-FFF2-40B4-BE49-F238E27FC236}">
                <a16:creationId xmlns:a16="http://schemas.microsoft.com/office/drawing/2014/main" id="{8C97CFDD-6B27-95FE-E67E-B59BBB7C203E}"/>
              </a:ext>
            </a:extLst>
          </p:cNvPr>
          <p:cNvCxnSpPr>
            <a:cxnSpLocks/>
            <a:stCxn id="20" idx="4"/>
            <a:endCxn id="19" idx="0"/>
          </p:cNvCxnSpPr>
          <p:nvPr/>
        </p:nvCxnSpPr>
        <p:spPr>
          <a:xfrm flipH="1">
            <a:off x="10458432" y="3196995"/>
            <a:ext cx="268515" cy="6401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6A615C5-D36B-725E-4AC6-288547141F05}"/>
              </a:ext>
            </a:extLst>
          </p:cNvPr>
          <p:cNvSpPr txBox="1"/>
          <p:nvPr/>
        </p:nvSpPr>
        <p:spPr>
          <a:xfrm>
            <a:off x="10568826" y="3450688"/>
            <a:ext cx="384628" cy="369332"/>
          </a:xfrm>
          <a:prstGeom prst="rect">
            <a:avLst/>
          </a:prstGeom>
          <a:noFill/>
        </p:spPr>
        <p:txBody>
          <a:bodyPr wrap="square" rtlCol="0">
            <a:spAutoFit/>
          </a:bodyPr>
          <a:lstStyle/>
          <a:p>
            <a:r>
              <a:rPr lang="en-GB" b="1" dirty="0">
                <a:latin typeface="+mj-lt"/>
              </a:rPr>
              <a:t>5</a:t>
            </a:r>
          </a:p>
        </p:txBody>
      </p:sp>
      <p:cxnSp>
        <p:nvCxnSpPr>
          <p:cNvPr id="27" name="Straight Connector 26">
            <a:extLst>
              <a:ext uri="{FF2B5EF4-FFF2-40B4-BE49-F238E27FC236}">
                <a16:creationId xmlns:a16="http://schemas.microsoft.com/office/drawing/2014/main" id="{9279AFE8-15C3-2940-853E-38D04CBDA538}"/>
              </a:ext>
            </a:extLst>
          </p:cNvPr>
          <p:cNvCxnSpPr>
            <a:cxnSpLocks/>
            <a:stCxn id="20" idx="3"/>
            <a:endCxn id="18" idx="7"/>
          </p:cNvCxnSpPr>
          <p:nvPr/>
        </p:nvCxnSpPr>
        <p:spPr>
          <a:xfrm flipH="1">
            <a:off x="9188709" y="3116755"/>
            <a:ext cx="1348369" cy="146932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960954D-BACE-2C8C-0574-9C37AA562C10}"/>
              </a:ext>
            </a:extLst>
          </p:cNvPr>
          <p:cNvSpPr txBox="1"/>
          <p:nvPr/>
        </p:nvSpPr>
        <p:spPr>
          <a:xfrm>
            <a:off x="9183898" y="3652516"/>
            <a:ext cx="499833" cy="369332"/>
          </a:xfrm>
          <a:prstGeom prst="rect">
            <a:avLst/>
          </a:prstGeom>
          <a:noFill/>
        </p:spPr>
        <p:txBody>
          <a:bodyPr wrap="square" rtlCol="0">
            <a:spAutoFit/>
          </a:bodyPr>
          <a:lstStyle/>
          <a:p>
            <a:r>
              <a:rPr lang="en-GB" b="1" dirty="0">
                <a:latin typeface="+mj-lt"/>
              </a:rPr>
              <a:t>10</a:t>
            </a:r>
          </a:p>
        </p:txBody>
      </p:sp>
      <p:cxnSp>
        <p:nvCxnSpPr>
          <p:cNvPr id="29" name="Straight Connector 28">
            <a:extLst>
              <a:ext uri="{FF2B5EF4-FFF2-40B4-BE49-F238E27FC236}">
                <a16:creationId xmlns:a16="http://schemas.microsoft.com/office/drawing/2014/main" id="{97EB0384-FC56-29DA-4031-73473F6590B0}"/>
              </a:ext>
            </a:extLst>
          </p:cNvPr>
          <p:cNvCxnSpPr>
            <a:cxnSpLocks/>
            <a:stCxn id="19" idx="3"/>
            <a:endCxn id="18" idx="7"/>
          </p:cNvCxnSpPr>
          <p:nvPr/>
        </p:nvCxnSpPr>
        <p:spPr>
          <a:xfrm flipH="1">
            <a:off x="9188709" y="4304856"/>
            <a:ext cx="1079854" cy="28122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63BCF4E-4A34-F688-9F39-EFACE33218A9}"/>
              </a:ext>
            </a:extLst>
          </p:cNvPr>
          <p:cNvSpPr txBox="1"/>
          <p:nvPr/>
        </p:nvSpPr>
        <p:spPr>
          <a:xfrm>
            <a:off x="9860351" y="4372560"/>
            <a:ext cx="499833" cy="369332"/>
          </a:xfrm>
          <a:prstGeom prst="rect">
            <a:avLst/>
          </a:prstGeom>
          <a:noFill/>
        </p:spPr>
        <p:txBody>
          <a:bodyPr wrap="square" rtlCol="0">
            <a:spAutoFit/>
          </a:bodyPr>
          <a:lstStyle/>
          <a:p>
            <a:r>
              <a:rPr lang="en-GB" b="1" dirty="0">
                <a:latin typeface="+mj-lt"/>
              </a:rPr>
              <a:t>7</a:t>
            </a:r>
          </a:p>
        </p:txBody>
      </p:sp>
      <p:cxnSp>
        <p:nvCxnSpPr>
          <p:cNvPr id="31" name="Straight Connector 30">
            <a:extLst>
              <a:ext uri="{FF2B5EF4-FFF2-40B4-BE49-F238E27FC236}">
                <a16:creationId xmlns:a16="http://schemas.microsoft.com/office/drawing/2014/main" id="{1E14B9CF-5233-15DF-A3E0-B7263B880F36}"/>
              </a:ext>
            </a:extLst>
          </p:cNvPr>
          <p:cNvCxnSpPr>
            <a:cxnSpLocks/>
            <a:stCxn id="19" idx="5"/>
            <a:endCxn id="22" idx="1"/>
          </p:cNvCxnSpPr>
          <p:nvPr/>
        </p:nvCxnSpPr>
        <p:spPr>
          <a:xfrm>
            <a:off x="10648300" y="4304856"/>
            <a:ext cx="555529" cy="105963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71C078B-CD11-A209-1180-EDDEC9757072}"/>
              </a:ext>
            </a:extLst>
          </p:cNvPr>
          <p:cNvSpPr txBox="1"/>
          <p:nvPr/>
        </p:nvSpPr>
        <p:spPr>
          <a:xfrm>
            <a:off x="10568826" y="4662136"/>
            <a:ext cx="384628" cy="369332"/>
          </a:xfrm>
          <a:prstGeom prst="rect">
            <a:avLst/>
          </a:prstGeom>
          <a:noFill/>
        </p:spPr>
        <p:txBody>
          <a:bodyPr wrap="square" rtlCol="0">
            <a:spAutoFit/>
          </a:bodyPr>
          <a:lstStyle/>
          <a:p>
            <a:r>
              <a:rPr lang="en-GB" b="1" dirty="0">
                <a:latin typeface="+mj-lt"/>
              </a:rPr>
              <a:t>9</a:t>
            </a:r>
          </a:p>
        </p:txBody>
      </p:sp>
      <p:cxnSp>
        <p:nvCxnSpPr>
          <p:cNvPr id="33" name="Straight Connector 32">
            <a:extLst>
              <a:ext uri="{FF2B5EF4-FFF2-40B4-BE49-F238E27FC236}">
                <a16:creationId xmlns:a16="http://schemas.microsoft.com/office/drawing/2014/main" id="{542A9DE5-C33D-3D6D-3D55-86A61C352426}"/>
              </a:ext>
            </a:extLst>
          </p:cNvPr>
          <p:cNvCxnSpPr>
            <a:cxnSpLocks/>
            <a:stCxn id="20" idx="5"/>
            <a:endCxn id="22" idx="0"/>
          </p:cNvCxnSpPr>
          <p:nvPr/>
        </p:nvCxnSpPr>
        <p:spPr>
          <a:xfrm>
            <a:off x="10916815" y="3116755"/>
            <a:ext cx="476883" cy="216749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7FDE499D-B055-408A-9475-C018A600D67A}"/>
              </a:ext>
            </a:extLst>
          </p:cNvPr>
          <p:cNvSpPr txBox="1"/>
          <p:nvPr/>
        </p:nvSpPr>
        <p:spPr>
          <a:xfrm>
            <a:off x="10825194" y="4160710"/>
            <a:ext cx="476882" cy="369332"/>
          </a:xfrm>
          <a:prstGeom prst="rect">
            <a:avLst/>
          </a:prstGeom>
          <a:noFill/>
        </p:spPr>
        <p:txBody>
          <a:bodyPr wrap="square" rtlCol="0">
            <a:spAutoFit/>
          </a:bodyPr>
          <a:lstStyle/>
          <a:p>
            <a:r>
              <a:rPr lang="en-GB" b="1" dirty="0">
                <a:latin typeface="+mj-lt"/>
              </a:rPr>
              <a:t>13</a:t>
            </a:r>
          </a:p>
        </p:txBody>
      </p:sp>
      <p:cxnSp>
        <p:nvCxnSpPr>
          <p:cNvPr id="35" name="Straight Connector 34">
            <a:extLst>
              <a:ext uri="{FF2B5EF4-FFF2-40B4-BE49-F238E27FC236}">
                <a16:creationId xmlns:a16="http://schemas.microsoft.com/office/drawing/2014/main" id="{BA8D1B31-6D05-25F0-12E6-9E781D422354}"/>
              </a:ext>
            </a:extLst>
          </p:cNvPr>
          <p:cNvCxnSpPr>
            <a:cxnSpLocks/>
            <a:stCxn id="18" idx="6"/>
            <a:endCxn id="22" idx="2"/>
          </p:cNvCxnSpPr>
          <p:nvPr/>
        </p:nvCxnSpPr>
        <p:spPr>
          <a:xfrm>
            <a:off x="9267355" y="4779794"/>
            <a:ext cx="1857828" cy="77841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CED6889-A458-2E34-0384-0AC3448E9135}"/>
              </a:ext>
            </a:extLst>
          </p:cNvPr>
          <p:cNvSpPr txBox="1"/>
          <p:nvPr/>
        </p:nvSpPr>
        <p:spPr>
          <a:xfrm>
            <a:off x="10129412" y="5200196"/>
            <a:ext cx="384628" cy="369332"/>
          </a:xfrm>
          <a:prstGeom prst="rect">
            <a:avLst/>
          </a:prstGeom>
          <a:noFill/>
        </p:spPr>
        <p:txBody>
          <a:bodyPr wrap="square" rtlCol="0">
            <a:spAutoFit/>
          </a:bodyPr>
          <a:lstStyle/>
          <a:p>
            <a:r>
              <a:rPr lang="en-GB" b="1" dirty="0">
                <a:latin typeface="+mj-lt"/>
              </a:rPr>
              <a:t>8</a:t>
            </a:r>
          </a:p>
        </p:txBody>
      </p:sp>
      <p:pic>
        <p:nvPicPr>
          <p:cNvPr id="1026" name="Picture 2" descr="Question Mark Icon Clip Art Free Vector In Open Office">
            <a:extLst>
              <a:ext uri="{FF2B5EF4-FFF2-40B4-BE49-F238E27FC236}">
                <a16:creationId xmlns:a16="http://schemas.microsoft.com/office/drawing/2014/main" id="{6069F5B9-0B73-E081-E808-1A792484DBE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3664" y="680618"/>
            <a:ext cx="591344" cy="59134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C7C4723F-BDD5-5C46-EF13-1FDABB5CE76D}"/>
              </a:ext>
            </a:extLst>
          </p:cNvPr>
          <p:cNvSpPr txBox="1"/>
          <p:nvPr/>
        </p:nvSpPr>
        <p:spPr>
          <a:xfrm>
            <a:off x="6383868" y="616640"/>
            <a:ext cx="5625252" cy="830997"/>
          </a:xfrm>
          <a:prstGeom prst="rect">
            <a:avLst/>
          </a:prstGeom>
          <a:noFill/>
        </p:spPr>
        <p:txBody>
          <a:bodyPr wrap="square">
            <a:spAutoFit/>
          </a:bodyPr>
          <a:lstStyle/>
          <a:p>
            <a:r>
              <a:rPr lang="en-GB" sz="1600" b="1" dirty="0">
                <a:latin typeface="Segoe UI Variable Text" pitchFamily="2" charset="0"/>
              </a:rPr>
              <a:t>Discussion</a:t>
            </a:r>
            <a:br>
              <a:rPr lang="en-GB" sz="1600" dirty="0">
                <a:latin typeface="Segoe UI Variable Text" pitchFamily="2" charset="0"/>
              </a:rPr>
            </a:br>
            <a:r>
              <a:rPr lang="en-GB" sz="1600" dirty="0">
                <a:latin typeface="Segoe UI Variable Text" pitchFamily="2" charset="0"/>
              </a:rPr>
              <a:t>How has computational thinking been applied to this pathfinder algorithm. Let's look at this in more detail first. </a:t>
            </a:r>
          </a:p>
        </p:txBody>
      </p:sp>
    </p:spTree>
    <p:extLst>
      <p:ext uri="{BB962C8B-B14F-4D97-AF65-F5344CB8AC3E}">
        <p14:creationId xmlns:p14="http://schemas.microsoft.com/office/powerpoint/2010/main" val="123263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F34FE-3477-F0AC-93BD-EF826C97282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51CD646-AAC1-55F5-3301-47625C7C5CF6}"/>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Abstraction</a:t>
            </a:r>
          </a:p>
        </p:txBody>
      </p:sp>
      <p:sp>
        <p:nvSpPr>
          <p:cNvPr id="5" name="TextBox 4">
            <a:extLst>
              <a:ext uri="{FF2B5EF4-FFF2-40B4-BE49-F238E27FC236}">
                <a16:creationId xmlns:a16="http://schemas.microsoft.com/office/drawing/2014/main" id="{7BA2B2B7-B85B-7441-7705-9B793C0B8371}"/>
              </a:ext>
            </a:extLst>
          </p:cNvPr>
          <p:cNvSpPr txBox="1"/>
          <p:nvPr/>
        </p:nvSpPr>
        <p:spPr>
          <a:xfrm>
            <a:off x="182880" y="1294180"/>
            <a:ext cx="5186562" cy="584775"/>
          </a:xfrm>
          <a:prstGeom prst="rect">
            <a:avLst/>
          </a:prstGeom>
          <a:solidFill>
            <a:srgbClr val="FFFF00"/>
          </a:solidFill>
        </p:spPr>
        <p:txBody>
          <a:bodyPr wrap="square">
            <a:spAutoFit/>
          </a:bodyPr>
          <a:lstStyle/>
          <a:p>
            <a:r>
              <a:rPr lang="en-GB" sz="1600" b="1" dirty="0">
                <a:latin typeface="Segoe UI Variable Text" pitchFamily="2" charset="0"/>
                <a:cs typeface="Segoe UI" panose="020B0502040204020203" pitchFamily="34" charset="0"/>
              </a:rPr>
              <a:t>Abstraction </a:t>
            </a:r>
            <a:r>
              <a:rPr lang="en-GB" sz="1600" dirty="0">
                <a:latin typeface="Segoe UI Variable Text" pitchFamily="2" charset="0"/>
                <a:cs typeface="Segoe UI" panose="020B0502040204020203" pitchFamily="34" charset="0"/>
              </a:rPr>
              <a:t>is like focusing on the most important parts of something and ignoring all the extra details.</a:t>
            </a:r>
          </a:p>
        </p:txBody>
      </p:sp>
      <p:sp>
        <p:nvSpPr>
          <p:cNvPr id="15" name="TextBox 14">
            <a:extLst>
              <a:ext uri="{FF2B5EF4-FFF2-40B4-BE49-F238E27FC236}">
                <a16:creationId xmlns:a16="http://schemas.microsoft.com/office/drawing/2014/main" id="{5521081C-FB4A-641B-FBE1-D74A36215FDC}"/>
              </a:ext>
            </a:extLst>
          </p:cNvPr>
          <p:cNvSpPr txBox="1"/>
          <p:nvPr/>
        </p:nvSpPr>
        <p:spPr>
          <a:xfrm>
            <a:off x="182880" y="1989207"/>
            <a:ext cx="5186562" cy="1077218"/>
          </a:xfrm>
          <a:prstGeom prst="rect">
            <a:avLst/>
          </a:prstGeom>
          <a:solidFill>
            <a:schemeClr val="bg1">
              <a:lumMod val="95000"/>
            </a:schemeClr>
          </a:solidFill>
        </p:spPr>
        <p:txBody>
          <a:bodyPr wrap="square">
            <a:spAutoFit/>
          </a:bodyPr>
          <a:lstStyle/>
          <a:p>
            <a:r>
              <a:rPr lang="en-GB" sz="1600" b="1" dirty="0">
                <a:latin typeface="Segoe UI Variable Text" pitchFamily="2" charset="0"/>
                <a:cs typeface="Segoe UI" panose="020B0502040204020203" pitchFamily="34" charset="0"/>
              </a:rPr>
              <a:t>Why is it used?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It makes things simpler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It helps solve problems</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It saves time</a:t>
            </a:r>
          </a:p>
        </p:txBody>
      </p:sp>
      <p:pic>
        <p:nvPicPr>
          <p:cNvPr id="1026" name="Picture 2" descr="Question Mark Icon Clip Art Free Vector In Open Office">
            <a:extLst>
              <a:ext uri="{FF2B5EF4-FFF2-40B4-BE49-F238E27FC236}">
                <a16:creationId xmlns:a16="http://schemas.microsoft.com/office/drawing/2014/main" id="{2D24FA14-C5BF-1606-406C-FC93E249AA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3664" y="680618"/>
            <a:ext cx="591344" cy="59134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7B823636-5CFC-8E7B-2572-D9AFA420C923}"/>
              </a:ext>
            </a:extLst>
          </p:cNvPr>
          <p:cNvSpPr txBox="1"/>
          <p:nvPr/>
        </p:nvSpPr>
        <p:spPr>
          <a:xfrm>
            <a:off x="6383868" y="616640"/>
            <a:ext cx="5625252" cy="1077218"/>
          </a:xfrm>
          <a:prstGeom prst="rect">
            <a:avLst/>
          </a:prstGeom>
          <a:noFill/>
        </p:spPr>
        <p:txBody>
          <a:bodyPr wrap="square">
            <a:spAutoFit/>
          </a:bodyPr>
          <a:lstStyle/>
          <a:p>
            <a:r>
              <a:rPr lang="en-GB" sz="1600" b="1" dirty="0">
                <a:latin typeface="Segoe UI Variable Text" pitchFamily="2" charset="0"/>
              </a:rPr>
              <a:t>Discussion</a:t>
            </a:r>
            <a:br>
              <a:rPr lang="en-GB" sz="1600" dirty="0">
                <a:latin typeface="Segoe UI Variable Text" pitchFamily="2" charset="0"/>
              </a:rPr>
            </a:br>
            <a:r>
              <a:rPr lang="en-GB" sz="1600" dirty="0">
                <a:latin typeface="Segoe UI Variable Text" pitchFamily="2" charset="0"/>
              </a:rPr>
              <a:t>This is a floor plan of a house, it only includes the necessary details to show the layout of the house. What has been removed? What is not needed?</a:t>
            </a:r>
          </a:p>
        </p:txBody>
      </p:sp>
      <p:pic>
        <p:nvPicPr>
          <p:cNvPr id="3" name="Picture 2">
            <a:extLst>
              <a:ext uri="{FF2B5EF4-FFF2-40B4-BE49-F238E27FC236}">
                <a16:creationId xmlns:a16="http://schemas.microsoft.com/office/drawing/2014/main" id="{CE1656F4-2009-67BE-FC53-C01D6B69DC4C}"/>
              </a:ext>
            </a:extLst>
          </p:cNvPr>
          <p:cNvPicPr/>
          <p:nvPr/>
        </p:nvPicPr>
        <p:blipFill>
          <a:blip r:embed="rId3">
            <a:extLst>
              <a:ext uri="{28A0092B-C50C-407E-A947-70E740481C1C}">
                <a14:useLocalDpi xmlns:a14="http://schemas.microsoft.com/office/drawing/2010/main" val="0"/>
              </a:ext>
            </a:extLst>
          </a:blip>
          <a:stretch>
            <a:fillRect/>
          </a:stretch>
        </p:blipFill>
        <p:spPr>
          <a:xfrm>
            <a:off x="182880" y="3623291"/>
            <a:ext cx="680484" cy="667452"/>
          </a:xfrm>
          <a:prstGeom prst="rect">
            <a:avLst/>
          </a:prstGeom>
          <a:solidFill>
            <a:schemeClr val="bg1"/>
          </a:solidFill>
        </p:spPr>
      </p:pic>
      <p:pic>
        <p:nvPicPr>
          <p:cNvPr id="4" name="Picture 3">
            <a:extLst>
              <a:ext uri="{FF2B5EF4-FFF2-40B4-BE49-F238E27FC236}">
                <a16:creationId xmlns:a16="http://schemas.microsoft.com/office/drawing/2014/main" id="{B7E95B78-A432-91A9-9D63-9C890A2A0E83}"/>
              </a:ext>
            </a:extLst>
          </p:cNvPr>
          <p:cNvPicPr/>
          <p:nvPr/>
        </p:nvPicPr>
        <p:blipFill>
          <a:blip r:embed="rId4">
            <a:extLst>
              <a:ext uri="{28A0092B-C50C-407E-A947-70E740481C1C}">
                <a14:useLocalDpi xmlns:a14="http://schemas.microsoft.com/office/drawing/2010/main" val="0"/>
              </a:ext>
            </a:extLst>
          </a:blip>
          <a:stretch>
            <a:fillRect/>
          </a:stretch>
        </p:blipFill>
        <p:spPr>
          <a:xfrm>
            <a:off x="1020017" y="3623292"/>
            <a:ext cx="680484" cy="667452"/>
          </a:xfrm>
          <a:prstGeom prst="rect">
            <a:avLst/>
          </a:prstGeom>
          <a:solidFill>
            <a:schemeClr val="bg1"/>
          </a:solidFill>
        </p:spPr>
      </p:pic>
      <p:pic>
        <p:nvPicPr>
          <p:cNvPr id="38" name="Picture 37">
            <a:extLst>
              <a:ext uri="{FF2B5EF4-FFF2-40B4-BE49-F238E27FC236}">
                <a16:creationId xmlns:a16="http://schemas.microsoft.com/office/drawing/2014/main" id="{8F9C0FC3-1D76-3CFC-DE46-D527C11272D0}"/>
              </a:ext>
            </a:extLst>
          </p:cNvPr>
          <p:cNvPicPr/>
          <p:nvPr/>
        </p:nvPicPr>
        <p:blipFill>
          <a:blip r:embed="rId5">
            <a:extLst>
              <a:ext uri="{28A0092B-C50C-407E-A947-70E740481C1C}">
                <a14:useLocalDpi xmlns:a14="http://schemas.microsoft.com/office/drawing/2010/main" val="0"/>
              </a:ext>
            </a:extLst>
          </a:blip>
          <a:stretch>
            <a:fillRect/>
          </a:stretch>
        </p:blipFill>
        <p:spPr>
          <a:xfrm>
            <a:off x="210393" y="4400995"/>
            <a:ext cx="680484" cy="667452"/>
          </a:xfrm>
          <a:prstGeom prst="rect">
            <a:avLst/>
          </a:prstGeom>
          <a:solidFill>
            <a:schemeClr val="bg1"/>
          </a:solidFill>
        </p:spPr>
      </p:pic>
      <p:pic>
        <p:nvPicPr>
          <p:cNvPr id="39" name="Picture 38">
            <a:extLst>
              <a:ext uri="{FF2B5EF4-FFF2-40B4-BE49-F238E27FC236}">
                <a16:creationId xmlns:a16="http://schemas.microsoft.com/office/drawing/2014/main" id="{DD220916-8A75-818C-A42D-8256EB4EB1F5}"/>
              </a:ext>
            </a:extLst>
          </p:cNvPr>
          <p:cNvPicPr/>
          <p:nvPr/>
        </p:nvPicPr>
        <p:blipFill>
          <a:blip r:embed="rId6">
            <a:extLst>
              <a:ext uri="{28A0092B-C50C-407E-A947-70E740481C1C}">
                <a14:useLocalDpi xmlns:a14="http://schemas.microsoft.com/office/drawing/2010/main" val="0"/>
              </a:ext>
            </a:extLst>
          </a:blip>
          <a:stretch>
            <a:fillRect/>
          </a:stretch>
        </p:blipFill>
        <p:spPr>
          <a:xfrm>
            <a:off x="946701" y="4400995"/>
            <a:ext cx="827115" cy="755508"/>
          </a:xfrm>
          <a:prstGeom prst="rect">
            <a:avLst/>
          </a:prstGeom>
          <a:solidFill>
            <a:schemeClr val="bg1"/>
          </a:solidFill>
        </p:spPr>
      </p:pic>
      <p:pic>
        <p:nvPicPr>
          <p:cNvPr id="40" name="Picture 39">
            <a:extLst>
              <a:ext uri="{FF2B5EF4-FFF2-40B4-BE49-F238E27FC236}">
                <a16:creationId xmlns:a16="http://schemas.microsoft.com/office/drawing/2014/main" id="{2D44488C-F912-6B7A-0956-4A9C255B7719}"/>
              </a:ext>
            </a:extLst>
          </p:cNvPr>
          <p:cNvPicPr/>
          <p:nvPr/>
        </p:nvPicPr>
        <p:blipFill>
          <a:blip r:embed="rId7">
            <a:extLst>
              <a:ext uri="{28A0092B-C50C-407E-A947-70E740481C1C}">
                <a14:useLocalDpi xmlns:a14="http://schemas.microsoft.com/office/drawing/2010/main" val="0"/>
              </a:ext>
            </a:extLst>
          </a:blip>
          <a:stretch>
            <a:fillRect/>
          </a:stretch>
        </p:blipFill>
        <p:spPr>
          <a:xfrm>
            <a:off x="182880" y="5242192"/>
            <a:ext cx="561975" cy="643255"/>
          </a:xfrm>
          <a:prstGeom prst="rect">
            <a:avLst/>
          </a:prstGeom>
          <a:solidFill>
            <a:schemeClr val="bg1"/>
          </a:solidFill>
        </p:spPr>
      </p:pic>
      <p:pic>
        <p:nvPicPr>
          <p:cNvPr id="41" name="Picture 40">
            <a:extLst>
              <a:ext uri="{FF2B5EF4-FFF2-40B4-BE49-F238E27FC236}">
                <a16:creationId xmlns:a16="http://schemas.microsoft.com/office/drawing/2014/main" id="{0F378F9D-1EC5-9B84-87F6-EA121F834A10}"/>
              </a:ext>
            </a:extLst>
          </p:cNvPr>
          <p:cNvPicPr/>
          <p:nvPr/>
        </p:nvPicPr>
        <p:blipFill>
          <a:blip r:embed="rId8">
            <a:extLst>
              <a:ext uri="{28A0092B-C50C-407E-A947-70E740481C1C}">
                <a14:useLocalDpi xmlns:a14="http://schemas.microsoft.com/office/drawing/2010/main" val="0"/>
              </a:ext>
            </a:extLst>
          </a:blip>
          <a:stretch>
            <a:fillRect/>
          </a:stretch>
        </p:blipFill>
        <p:spPr>
          <a:xfrm>
            <a:off x="1020017" y="5259337"/>
            <a:ext cx="619125" cy="626110"/>
          </a:xfrm>
          <a:prstGeom prst="rect">
            <a:avLst/>
          </a:prstGeom>
          <a:solidFill>
            <a:schemeClr val="bg1"/>
          </a:solidFill>
        </p:spPr>
      </p:pic>
      <p:sp>
        <p:nvSpPr>
          <p:cNvPr id="43" name="TextBox 42">
            <a:extLst>
              <a:ext uri="{FF2B5EF4-FFF2-40B4-BE49-F238E27FC236}">
                <a16:creationId xmlns:a16="http://schemas.microsoft.com/office/drawing/2014/main" id="{754BE3DB-1907-0CCC-8FEA-86F32744D5B0}"/>
              </a:ext>
            </a:extLst>
          </p:cNvPr>
          <p:cNvSpPr txBox="1"/>
          <p:nvPr/>
        </p:nvSpPr>
        <p:spPr>
          <a:xfrm>
            <a:off x="182880" y="3176677"/>
            <a:ext cx="5186562" cy="336362"/>
          </a:xfrm>
          <a:prstGeom prst="rect">
            <a:avLst/>
          </a:prstGeom>
          <a:solidFill>
            <a:schemeClr val="bg2"/>
          </a:solidFill>
        </p:spPr>
        <p:txBody>
          <a:bodyPr wrap="square" rtlCol="0">
            <a:spAutoFit/>
          </a:bodyPr>
          <a:lstStyle/>
          <a:p>
            <a:pPr algn="ctr"/>
            <a:r>
              <a:rPr lang="en-GB" sz="1600" b="1" dirty="0">
                <a:latin typeface="Segoe UI Variable Text" pitchFamily="2" charset="0"/>
                <a:cs typeface="Segoe UI" panose="020B0502040204020203" pitchFamily="34" charset="0"/>
              </a:rPr>
              <a:t>Learning in Context</a:t>
            </a:r>
          </a:p>
        </p:txBody>
      </p:sp>
      <p:sp>
        <p:nvSpPr>
          <p:cNvPr id="45" name="TextBox 44">
            <a:extLst>
              <a:ext uri="{FF2B5EF4-FFF2-40B4-BE49-F238E27FC236}">
                <a16:creationId xmlns:a16="http://schemas.microsoft.com/office/drawing/2014/main" id="{75E5B5B0-F5E0-5143-8CD8-6022928A6373}"/>
              </a:ext>
            </a:extLst>
          </p:cNvPr>
          <p:cNvSpPr txBox="1"/>
          <p:nvPr/>
        </p:nvSpPr>
        <p:spPr>
          <a:xfrm>
            <a:off x="1930469" y="3662331"/>
            <a:ext cx="3438973" cy="2554545"/>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These icons on the right are examples of abstraction. Users only need the icon to understand what it’s for, so this part is </a:t>
            </a:r>
            <a:r>
              <a:rPr lang="en-GB" sz="1600" b="1" dirty="0">
                <a:latin typeface="Segoe UI Variable Text" pitchFamily="2" charset="0"/>
                <a:cs typeface="Segoe UI" panose="020B0502040204020203" pitchFamily="34" charset="0"/>
              </a:rPr>
              <a:t>important.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They don’t need to see the code created to allow users to search, this can be </a:t>
            </a:r>
            <a:r>
              <a:rPr lang="en-GB" sz="1600" b="1" dirty="0">
                <a:latin typeface="Segoe UI Variable Text" pitchFamily="2" charset="0"/>
                <a:cs typeface="Segoe UI" panose="020B0502040204020203" pitchFamily="34" charset="0"/>
              </a:rPr>
              <a:t>ignored.</a:t>
            </a:r>
          </a:p>
          <a:p>
            <a:pPr marL="285750" indent="-285750">
              <a:buFont typeface="Arial" panose="020B0604020202020204" pitchFamily="34" charset="0"/>
              <a:buChar char="•"/>
            </a:pPr>
            <a:r>
              <a:rPr lang="en-GB" sz="1600" b="1" dirty="0">
                <a:solidFill>
                  <a:srgbClr val="FF0000"/>
                </a:solidFill>
                <a:latin typeface="Segoe UI Variable Text" pitchFamily="2" charset="0"/>
                <a:cs typeface="Segoe UI" panose="020B0502040204020203" pitchFamily="34" charset="0"/>
              </a:rPr>
              <a:t>How many of these can you name?</a:t>
            </a:r>
          </a:p>
        </p:txBody>
      </p:sp>
      <p:pic>
        <p:nvPicPr>
          <p:cNvPr id="47" name="Picture 46">
            <a:extLst>
              <a:ext uri="{FF2B5EF4-FFF2-40B4-BE49-F238E27FC236}">
                <a16:creationId xmlns:a16="http://schemas.microsoft.com/office/drawing/2014/main" id="{4260C8C6-EC73-8B71-D73B-D93279FC5691}"/>
              </a:ext>
            </a:extLst>
          </p:cNvPr>
          <p:cNvPicPr>
            <a:picLocks noChangeAspect="1"/>
          </p:cNvPicPr>
          <p:nvPr/>
        </p:nvPicPr>
        <p:blipFill>
          <a:blip r:embed="rId9"/>
          <a:stretch>
            <a:fillRect/>
          </a:stretch>
        </p:blipFill>
        <p:spPr>
          <a:xfrm>
            <a:off x="5713663" y="1878955"/>
            <a:ext cx="6129469" cy="3686366"/>
          </a:xfrm>
          <a:prstGeom prst="rect">
            <a:avLst/>
          </a:prstGeom>
        </p:spPr>
      </p:pic>
    </p:spTree>
    <p:extLst>
      <p:ext uri="{BB962C8B-B14F-4D97-AF65-F5344CB8AC3E}">
        <p14:creationId xmlns:p14="http://schemas.microsoft.com/office/powerpoint/2010/main" val="3469095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B5BEA-2308-2EE9-BD2E-62ED8E2876A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6C8101D-16B1-2B0E-FA7E-EFEB94C8210C}"/>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Decomposition</a:t>
            </a:r>
          </a:p>
        </p:txBody>
      </p:sp>
      <p:sp>
        <p:nvSpPr>
          <p:cNvPr id="5" name="TextBox 4">
            <a:extLst>
              <a:ext uri="{FF2B5EF4-FFF2-40B4-BE49-F238E27FC236}">
                <a16:creationId xmlns:a16="http://schemas.microsoft.com/office/drawing/2014/main" id="{1D0CA4D6-9AA5-59E2-1468-EAC14993702E}"/>
              </a:ext>
            </a:extLst>
          </p:cNvPr>
          <p:cNvSpPr txBox="1"/>
          <p:nvPr/>
        </p:nvSpPr>
        <p:spPr>
          <a:xfrm>
            <a:off x="182880" y="1294180"/>
            <a:ext cx="5186562" cy="584775"/>
          </a:xfrm>
          <a:prstGeom prst="rect">
            <a:avLst/>
          </a:prstGeom>
          <a:solidFill>
            <a:srgbClr val="FFFF00"/>
          </a:solidFill>
        </p:spPr>
        <p:txBody>
          <a:bodyPr wrap="square">
            <a:spAutoFit/>
          </a:bodyPr>
          <a:lstStyle/>
          <a:p>
            <a:r>
              <a:rPr lang="en-GB" sz="1600" b="1" dirty="0">
                <a:latin typeface="Segoe UI Variable Text" pitchFamily="2" charset="0"/>
                <a:cs typeface="Segoe UI" panose="020B0502040204020203" pitchFamily="34" charset="0"/>
              </a:rPr>
              <a:t>Decomposition </a:t>
            </a:r>
            <a:r>
              <a:rPr lang="en-GB" sz="1600" dirty="0">
                <a:latin typeface="Segoe UI Variable Text" pitchFamily="2" charset="0"/>
                <a:cs typeface="Segoe UI" panose="020B0502040204020203" pitchFamily="34" charset="0"/>
              </a:rPr>
              <a:t>is taking a large, complex problem and breaking it down into smaller tasks.</a:t>
            </a:r>
          </a:p>
        </p:txBody>
      </p:sp>
      <p:sp>
        <p:nvSpPr>
          <p:cNvPr id="15" name="TextBox 14">
            <a:extLst>
              <a:ext uri="{FF2B5EF4-FFF2-40B4-BE49-F238E27FC236}">
                <a16:creationId xmlns:a16="http://schemas.microsoft.com/office/drawing/2014/main" id="{CF5263AF-55B6-B074-9EB2-5217400E7DAA}"/>
              </a:ext>
            </a:extLst>
          </p:cNvPr>
          <p:cNvSpPr txBox="1"/>
          <p:nvPr/>
        </p:nvSpPr>
        <p:spPr>
          <a:xfrm>
            <a:off x="182880" y="1989207"/>
            <a:ext cx="5186562" cy="1077218"/>
          </a:xfrm>
          <a:prstGeom prst="rect">
            <a:avLst/>
          </a:prstGeom>
          <a:solidFill>
            <a:schemeClr val="bg1">
              <a:lumMod val="95000"/>
            </a:schemeClr>
          </a:solidFill>
        </p:spPr>
        <p:txBody>
          <a:bodyPr wrap="square">
            <a:spAutoFit/>
          </a:bodyPr>
          <a:lstStyle/>
          <a:p>
            <a:r>
              <a:rPr lang="en-GB" sz="1600" b="1" dirty="0">
                <a:latin typeface="Segoe UI Variable Text" pitchFamily="2" charset="0"/>
                <a:cs typeface="Segoe UI" panose="020B0502040204020203" pitchFamily="34" charset="0"/>
              </a:rPr>
              <a:t>Why is it used?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Solve problems in a clear and logical way.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Stay focused and not get overwhelmed.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Work smarter by tackling small pieces first.</a:t>
            </a:r>
          </a:p>
        </p:txBody>
      </p:sp>
      <p:pic>
        <p:nvPicPr>
          <p:cNvPr id="1026" name="Picture 2" descr="Question Mark Icon Clip Art Free Vector In Open Office">
            <a:extLst>
              <a:ext uri="{FF2B5EF4-FFF2-40B4-BE49-F238E27FC236}">
                <a16:creationId xmlns:a16="http://schemas.microsoft.com/office/drawing/2014/main" id="{334C5FDE-CC67-4351-38FE-A2F56C1D2C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3664" y="975967"/>
            <a:ext cx="591344" cy="59134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0D6368AF-8692-AB4F-13AB-E4202079B8A7}"/>
              </a:ext>
            </a:extLst>
          </p:cNvPr>
          <p:cNvSpPr txBox="1"/>
          <p:nvPr/>
        </p:nvSpPr>
        <p:spPr>
          <a:xfrm>
            <a:off x="6383867" y="911989"/>
            <a:ext cx="5981797" cy="830997"/>
          </a:xfrm>
          <a:prstGeom prst="rect">
            <a:avLst/>
          </a:prstGeom>
          <a:noFill/>
        </p:spPr>
        <p:txBody>
          <a:bodyPr wrap="square">
            <a:spAutoFit/>
          </a:bodyPr>
          <a:lstStyle/>
          <a:p>
            <a:r>
              <a:rPr lang="en-GB" sz="1600" b="1" dirty="0">
                <a:latin typeface="Segoe UI Variable Text" pitchFamily="2" charset="0"/>
              </a:rPr>
              <a:t>Discussion</a:t>
            </a:r>
            <a:br>
              <a:rPr lang="en-GB" sz="1600" dirty="0">
                <a:latin typeface="Segoe UI Variable Text" pitchFamily="2" charset="0"/>
              </a:rPr>
            </a:br>
            <a:r>
              <a:rPr lang="en-GB" sz="1600" dirty="0">
                <a:latin typeface="Segoe UI Variable Text" pitchFamily="2" charset="0"/>
              </a:rPr>
              <a:t>Making a sandwich is a complex problem. Write a list of instructions on how to make a sandwich (filling of your choice.)</a:t>
            </a:r>
          </a:p>
        </p:txBody>
      </p:sp>
      <p:sp>
        <p:nvSpPr>
          <p:cNvPr id="43" name="TextBox 42">
            <a:extLst>
              <a:ext uri="{FF2B5EF4-FFF2-40B4-BE49-F238E27FC236}">
                <a16:creationId xmlns:a16="http://schemas.microsoft.com/office/drawing/2014/main" id="{C0F2F140-6362-3D5D-F39E-CE40D9308230}"/>
              </a:ext>
            </a:extLst>
          </p:cNvPr>
          <p:cNvSpPr txBox="1"/>
          <p:nvPr/>
        </p:nvSpPr>
        <p:spPr>
          <a:xfrm>
            <a:off x="182880" y="3176677"/>
            <a:ext cx="5186562" cy="2062103"/>
          </a:xfrm>
          <a:prstGeom prst="rect">
            <a:avLst/>
          </a:prstGeom>
          <a:solidFill>
            <a:schemeClr val="bg2"/>
          </a:solidFill>
        </p:spPr>
        <p:txBody>
          <a:bodyPr wrap="square" rtlCol="0">
            <a:spAutoFit/>
          </a:bodyPr>
          <a:lstStyle/>
          <a:p>
            <a:r>
              <a:rPr lang="en-GB" sz="1600" b="1" dirty="0">
                <a:latin typeface="Segoe UI Variable Text" pitchFamily="2" charset="0"/>
                <a:cs typeface="Segoe UI" panose="020B0502040204020203" pitchFamily="34" charset="0"/>
              </a:rPr>
              <a:t>Applying the use of decomposition</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Decomposition can be applied to many tasks we face everyday.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When you tackle a maths problem, showing your working demonstrates decomposition.</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Cooking a recipe is a complex task and decomposition can be used to break down the recipe into ingredients and a method.</a:t>
            </a:r>
          </a:p>
        </p:txBody>
      </p:sp>
      <p:pic>
        <p:nvPicPr>
          <p:cNvPr id="6" name="Picture 8" descr="Sandwich Vector">
            <a:extLst>
              <a:ext uri="{FF2B5EF4-FFF2-40B4-BE49-F238E27FC236}">
                <a16:creationId xmlns:a16="http://schemas.microsoft.com/office/drawing/2014/main" id="{4111B4E2-5829-4910-1619-0D7BE7F80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664" y="2085772"/>
            <a:ext cx="1942452" cy="119973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0">
            <a:extLst>
              <a:ext uri="{FF2B5EF4-FFF2-40B4-BE49-F238E27FC236}">
                <a16:creationId xmlns:a16="http://schemas.microsoft.com/office/drawing/2014/main" id="{CEFB11B2-DD4B-6B2B-EA37-A88B752C9BA3}"/>
              </a:ext>
            </a:extLst>
          </p:cNvPr>
          <p:cNvSpPr>
            <a:spLocks noChangeArrowheads="1"/>
          </p:cNvSpPr>
          <p:nvPr/>
        </p:nvSpPr>
        <p:spPr bwMode="auto">
          <a:xfrm>
            <a:off x="7946912" y="1915364"/>
            <a:ext cx="4136474" cy="4031873"/>
          </a:xfrm>
          <a:prstGeom prst="rect">
            <a:avLst/>
          </a:prstGeom>
          <a:solidFill>
            <a:schemeClr val="accent4">
              <a:lumMod val="20000"/>
              <a:lumOff val="80000"/>
            </a:schemeClr>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600" dirty="0">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pic>
        <p:nvPicPr>
          <p:cNvPr id="8" name="Picture 7">
            <a:extLst>
              <a:ext uri="{FF2B5EF4-FFF2-40B4-BE49-F238E27FC236}">
                <a16:creationId xmlns:a16="http://schemas.microsoft.com/office/drawing/2014/main" id="{63974585-1EC9-BE59-8800-3B6CB65A3756}"/>
              </a:ext>
            </a:extLst>
          </p:cNvPr>
          <p:cNvPicPr>
            <a:picLocks noChangeAspect="1"/>
          </p:cNvPicPr>
          <p:nvPr/>
        </p:nvPicPr>
        <p:blipFill>
          <a:blip r:embed="rId4"/>
          <a:stretch>
            <a:fillRect/>
          </a:stretch>
        </p:blipFill>
        <p:spPr>
          <a:xfrm>
            <a:off x="7246500" y="4112310"/>
            <a:ext cx="403762" cy="403762"/>
          </a:xfrm>
          <a:prstGeom prst="rect">
            <a:avLst/>
          </a:prstGeom>
        </p:spPr>
      </p:pic>
      <p:sp>
        <p:nvSpPr>
          <p:cNvPr id="9" name="TextBox 8">
            <a:extLst>
              <a:ext uri="{FF2B5EF4-FFF2-40B4-BE49-F238E27FC236}">
                <a16:creationId xmlns:a16="http://schemas.microsoft.com/office/drawing/2014/main" id="{1C055A19-D62A-A0DE-347A-605B3E92014C}"/>
              </a:ext>
            </a:extLst>
          </p:cNvPr>
          <p:cNvSpPr txBox="1"/>
          <p:nvPr/>
        </p:nvSpPr>
        <p:spPr>
          <a:xfrm>
            <a:off x="5554587" y="4066151"/>
            <a:ext cx="2048103" cy="1815882"/>
          </a:xfrm>
          <a:prstGeom prst="rect">
            <a:avLst/>
          </a:prstGeom>
          <a:noFill/>
        </p:spPr>
        <p:txBody>
          <a:bodyPr wrap="square">
            <a:spAutoFit/>
          </a:bodyPr>
          <a:lstStyle/>
          <a:p>
            <a:r>
              <a:rPr lang="en-GB" sz="1600" b="1" dirty="0">
                <a:latin typeface="Segoe UI Variable Text" pitchFamily="2" charset="0"/>
              </a:rPr>
              <a:t>Writing down a solution</a:t>
            </a:r>
            <a:br>
              <a:rPr lang="en-GB" sz="1600" dirty="0">
                <a:latin typeface="Segoe UI Variable Text" pitchFamily="2" charset="0"/>
              </a:rPr>
            </a:br>
            <a:r>
              <a:rPr lang="en-GB" sz="1600" dirty="0">
                <a:latin typeface="Segoe UI Variable Text" pitchFamily="2" charset="0"/>
              </a:rPr>
              <a:t>Decomposing a problem and writing it down how to solve it is known as an </a:t>
            </a:r>
            <a:r>
              <a:rPr lang="en-GB" sz="1600" b="1" dirty="0">
                <a:latin typeface="Segoe UI Variable Text" pitchFamily="2" charset="0"/>
              </a:rPr>
              <a:t>algorithm.</a:t>
            </a:r>
          </a:p>
        </p:txBody>
      </p:sp>
    </p:spTree>
    <p:extLst>
      <p:ext uri="{BB962C8B-B14F-4D97-AF65-F5344CB8AC3E}">
        <p14:creationId xmlns:p14="http://schemas.microsoft.com/office/powerpoint/2010/main" val="1693635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66C82-46F2-7174-B203-703EF2FF402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5EA6E43-6E11-65B8-5766-558B95604AF8}"/>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Decomposition</a:t>
            </a:r>
          </a:p>
        </p:txBody>
      </p:sp>
      <p:sp>
        <p:nvSpPr>
          <p:cNvPr id="5" name="TextBox 4">
            <a:extLst>
              <a:ext uri="{FF2B5EF4-FFF2-40B4-BE49-F238E27FC236}">
                <a16:creationId xmlns:a16="http://schemas.microsoft.com/office/drawing/2014/main" id="{79FCCAB6-30BA-61C9-9C20-C61890BED916}"/>
              </a:ext>
            </a:extLst>
          </p:cNvPr>
          <p:cNvSpPr txBox="1"/>
          <p:nvPr/>
        </p:nvSpPr>
        <p:spPr>
          <a:xfrm>
            <a:off x="182880" y="1294180"/>
            <a:ext cx="5186562" cy="584775"/>
          </a:xfrm>
          <a:prstGeom prst="rect">
            <a:avLst/>
          </a:prstGeom>
          <a:solidFill>
            <a:srgbClr val="FFFF00"/>
          </a:solidFill>
        </p:spPr>
        <p:txBody>
          <a:bodyPr wrap="square">
            <a:spAutoFit/>
          </a:bodyPr>
          <a:lstStyle/>
          <a:p>
            <a:r>
              <a:rPr lang="en-GB" sz="1600" b="1" dirty="0">
                <a:latin typeface="Segoe UI Variable Text" pitchFamily="2" charset="0"/>
                <a:cs typeface="Segoe UI" panose="020B0502040204020203" pitchFamily="34" charset="0"/>
              </a:rPr>
              <a:t>Decomposition </a:t>
            </a:r>
            <a:r>
              <a:rPr lang="en-GB" sz="1600" dirty="0">
                <a:latin typeface="Segoe UI Variable Text" pitchFamily="2" charset="0"/>
                <a:cs typeface="Segoe UI" panose="020B0502040204020203" pitchFamily="34" charset="0"/>
              </a:rPr>
              <a:t>is taking a large, complex problem and breaking it down into smaller tasks.</a:t>
            </a:r>
          </a:p>
        </p:txBody>
      </p:sp>
      <p:sp>
        <p:nvSpPr>
          <p:cNvPr id="15" name="TextBox 14">
            <a:extLst>
              <a:ext uri="{FF2B5EF4-FFF2-40B4-BE49-F238E27FC236}">
                <a16:creationId xmlns:a16="http://schemas.microsoft.com/office/drawing/2014/main" id="{4F625B61-46BD-628B-A464-EC234936F2AC}"/>
              </a:ext>
            </a:extLst>
          </p:cNvPr>
          <p:cNvSpPr txBox="1"/>
          <p:nvPr/>
        </p:nvSpPr>
        <p:spPr>
          <a:xfrm>
            <a:off x="182880" y="1989207"/>
            <a:ext cx="5186562" cy="1077218"/>
          </a:xfrm>
          <a:prstGeom prst="rect">
            <a:avLst/>
          </a:prstGeom>
          <a:solidFill>
            <a:schemeClr val="bg1">
              <a:lumMod val="95000"/>
            </a:schemeClr>
          </a:solidFill>
        </p:spPr>
        <p:txBody>
          <a:bodyPr wrap="square">
            <a:spAutoFit/>
          </a:bodyPr>
          <a:lstStyle/>
          <a:p>
            <a:r>
              <a:rPr lang="en-GB" sz="1600" b="1" dirty="0">
                <a:latin typeface="Segoe UI Variable Text" pitchFamily="2" charset="0"/>
                <a:cs typeface="Segoe UI" panose="020B0502040204020203" pitchFamily="34" charset="0"/>
              </a:rPr>
              <a:t>Why is it used?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Solve problems in a clear and logical way.</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Stay focused and not get overwhelmed.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Work smarter by tackling small pieces first.</a:t>
            </a:r>
          </a:p>
        </p:txBody>
      </p:sp>
      <p:pic>
        <p:nvPicPr>
          <p:cNvPr id="1026" name="Picture 2" descr="Question Mark Icon Clip Art Free Vector In Open Office">
            <a:extLst>
              <a:ext uri="{FF2B5EF4-FFF2-40B4-BE49-F238E27FC236}">
                <a16:creationId xmlns:a16="http://schemas.microsoft.com/office/drawing/2014/main" id="{A1C0A150-6F2A-E356-96B5-D8EFF2A5C5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3664" y="975967"/>
            <a:ext cx="591344" cy="59134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4728B7CF-6501-DC65-3FF9-2FEA50C6B04E}"/>
              </a:ext>
            </a:extLst>
          </p:cNvPr>
          <p:cNvSpPr txBox="1"/>
          <p:nvPr/>
        </p:nvSpPr>
        <p:spPr>
          <a:xfrm>
            <a:off x="6383867" y="911989"/>
            <a:ext cx="5981797" cy="830997"/>
          </a:xfrm>
          <a:prstGeom prst="rect">
            <a:avLst/>
          </a:prstGeom>
          <a:noFill/>
        </p:spPr>
        <p:txBody>
          <a:bodyPr wrap="square">
            <a:spAutoFit/>
          </a:bodyPr>
          <a:lstStyle/>
          <a:p>
            <a:r>
              <a:rPr lang="en-GB" sz="1600" b="1" dirty="0">
                <a:latin typeface="Segoe UI Variable Text" pitchFamily="2" charset="0"/>
              </a:rPr>
              <a:t>Discussion</a:t>
            </a:r>
            <a:br>
              <a:rPr lang="en-GB" sz="1600" dirty="0">
                <a:latin typeface="Segoe UI Variable Text" pitchFamily="2" charset="0"/>
              </a:rPr>
            </a:br>
            <a:r>
              <a:rPr lang="en-GB" sz="1600" dirty="0">
                <a:latin typeface="Segoe UI Variable Text" pitchFamily="2" charset="0"/>
              </a:rPr>
              <a:t>Making a sandwich is a complex problem. Write a list of instructions on how to make a sandwich (filling of your choice.)</a:t>
            </a:r>
          </a:p>
        </p:txBody>
      </p:sp>
      <p:sp>
        <p:nvSpPr>
          <p:cNvPr id="43" name="TextBox 42">
            <a:extLst>
              <a:ext uri="{FF2B5EF4-FFF2-40B4-BE49-F238E27FC236}">
                <a16:creationId xmlns:a16="http://schemas.microsoft.com/office/drawing/2014/main" id="{C3138615-7C69-86D0-9C50-E8CD3BEF37CA}"/>
              </a:ext>
            </a:extLst>
          </p:cNvPr>
          <p:cNvSpPr txBox="1"/>
          <p:nvPr/>
        </p:nvSpPr>
        <p:spPr>
          <a:xfrm>
            <a:off x="182880" y="3176677"/>
            <a:ext cx="5186562" cy="2062103"/>
          </a:xfrm>
          <a:prstGeom prst="rect">
            <a:avLst/>
          </a:prstGeom>
          <a:solidFill>
            <a:schemeClr val="bg2"/>
          </a:solidFill>
        </p:spPr>
        <p:txBody>
          <a:bodyPr wrap="square" rtlCol="0">
            <a:spAutoFit/>
          </a:bodyPr>
          <a:lstStyle/>
          <a:p>
            <a:r>
              <a:rPr lang="en-GB" sz="1600" b="1" dirty="0">
                <a:latin typeface="Segoe UI Variable Text" pitchFamily="2" charset="0"/>
                <a:cs typeface="Segoe UI" panose="020B0502040204020203" pitchFamily="34" charset="0"/>
              </a:rPr>
              <a:t>Applying the use of decomposition</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Decomposition can be applied to many tasks we face everyday.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When you tackle a maths problem, showing your working demonstrates decomposition.</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Cooking a recipe is a complex task and decomposition can be used to break down the recipe into ingredients and a method.</a:t>
            </a:r>
          </a:p>
        </p:txBody>
      </p:sp>
      <p:pic>
        <p:nvPicPr>
          <p:cNvPr id="6" name="Picture 8" descr="Sandwich Vector">
            <a:extLst>
              <a:ext uri="{FF2B5EF4-FFF2-40B4-BE49-F238E27FC236}">
                <a16:creationId xmlns:a16="http://schemas.microsoft.com/office/drawing/2014/main" id="{B277167E-B4BF-6DB6-7358-5DC55CDF40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664" y="2085772"/>
            <a:ext cx="1942452" cy="119973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0">
            <a:extLst>
              <a:ext uri="{FF2B5EF4-FFF2-40B4-BE49-F238E27FC236}">
                <a16:creationId xmlns:a16="http://schemas.microsoft.com/office/drawing/2014/main" id="{8ED01411-C766-2A2F-729D-44A889D9C57F}"/>
              </a:ext>
            </a:extLst>
          </p:cNvPr>
          <p:cNvSpPr>
            <a:spLocks noChangeArrowheads="1"/>
          </p:cNvSpPr>
          <p:nvPr/>
        </p:nvSpPr>
        <p:spPr bwMode="auto">
          <a:xfrm>
            <a:off x="7946912" y="2038469"/>
            <a:ext cx="4136474" cy="3785652"/>
          </a:xfrm>
          <a:prstGeom prst="rect">
            <a:avLst/>
          </a:prstGeom>
          <a:solidFill>
            <a:schemeClr val="accent4">
              <a:lumMod val="20000"/>
              <a:lumOff val="80000"/>
            </a:schemeClr>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Open the bread bag.</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Take out two slices of bread.</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Open the cupboard.</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Take out peanut butter and jam.</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Get a butter knife.</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Open the peanut butter jar.</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Use the knife to spread peanut butter on one slice.</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Open the jam jar.</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Use the knife to spread jam on the other slice.</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Put the slices together.</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Put the sandwich on a plate.</a:t>
            </a: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pic>
        <p:nvPicPr>
          <p:cNvPr id="8" name="Picture 7">
            <a:extLst>
              <a:ext uri="{FF2B5EF4-FFF2-40B4-BE49-F238E27FC236}">
                <a16:creationId xmlns:a16="http://schemas.microsoft.com/office/drawing/2014/main" id="{9FB11D50-85C5-91BD-307E-5167EECB47EC}"/>
              </a:ext>
            </a:extLst>
          </p:cNvPr>
          <p:cNvPicPr>
            <a:picLocks noChangeAspect="1"/>
          </p:cNvPicPr>
          <p:nvPr/>
        </p:nvPicPr>
        <p:blipFill>
          <a:blip r:embed="rId4"/>
          <a:stretch>
            <a:fillRect/>
          </a:stretch>
        </p:blipFill>
        <p:spPr>
          <a:xfrm>
            <a:off x="7246500" y="4112310"/>
            <a:ext cx="403762" cy="403762"/>
          </a:xfrm>
          <a:prstGeom prst="rect">
            <a:avLst/>
          </a:prstGeom>
        </p:spPr>
      </p:pic>
      <p:sp>
        <p:nvSpPr>
          <p:cNvPr id="9" name="TextBox 8">
            <a:extLst>
              <a:ext uri="{FF2B5EF4-FFF2-40B4-BE49-F238E27FC236}">
                <a16:creationId xmlns:a16="http://schemas.microsoft.com/office/drawing/2014/main" id="{61BC757F-43F7-A4FF-569E-FD55444F4179}"/>
              </a:ext>
            </a:extLst>
          </p:cNvPr>
          <p:cNvSpPr txBox="1"/>
          <p:nvPr/>
        </p:nvSpPr>
        <p:spPr>
          <a:xfrm>
            <a:off x="5554587" y="4066151"/>
            <a:ext cx="2048103" cy="1815882"/>
          </a:xfrm>
          <a:prstGeom prst="rect">
            <a:avLst/>
          </a:prstGeom>
          <a:noFill/>
        </p:spPr>
        <p:txBody>
          <a:bodyPr wrap="square">
            <a:spAutoFit/>
          </a:bodyPr>
          <a:lstStyle/>
          <a:p>
            <a:r>
              <a:rPr lang="en-GB" sz="1600" b="1" dirty="0">
                <a:latin typeface="Segoe UI Variable Text" pitchFamily="2" charset="0"/>
              </a:rPr>
              <a:t>Writing down a solution</a:t>
            </a:r>
            <a:br>
              <a:rPr lang="en-GB" sz="1600" dirty="0">
                <a:latin typeface="Segoe UI Variable Text" pitchFamily="2" charset="0"/>
              </a:rPr>
            </a:br>
            <a:r>
              <a:rPr lang="en-GB" sz="1600" dirty="0">
                <a:latin typeface="Segoe UI Variable Text" pitchFamily="2" charset="0"/>
              </a:rPr>
              <a:t>Decomposing a problem and writing it down how to solve it is known as an </a:t>
            </a:r>
            <a:r>
              <a:rPr lang="en-GB" sz="1600" b="1" dirty="0">
                <a:latin typeface="Segoe UI Variable Text" pitchFamily="2" charset="0"/>
              </a:rPr>
              <a:t>algorithm.</a:t>
            </a:r>
          </a:p>
        </p:txBody>
      </p:sp>
    </p:spTree>
    <p:extLst>
      <p:ext uri="{BB962C8B-B14F-4D97-AF65-F5344CB8AC3E}">
        <p14:creationId xmlns:p14="http://schemas.microsoft.com/office/powerpoint/2010/main" val="840706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B1FE8-676E-EA9C-30CB-70533B05345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962189D-945F-C2B9-5260-0AED79FE59A0}"/>
              </a:ext>
            </a:extLst>
          </p:cNvPr>
          <p:cNvSpPr/>
          <p:nvPr/>
        </p:nvSpPr>
        <p:spPr>
          <a:xfrm>
            <a:off x="0" y="377190"/>
            <a:ext cx="4994910" cy="514350"/>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Segoe UI Black" panose="020B0A02040204020203" pitchFamily="34" charset="0"/>
                <a:ea typeface="Segoe UI Black" panose="020B0A02040204020203" pitchFamily="34" charset="0"/>
              </a:rPr>
              <a:t>Worked example</a:t>
            </a:r>
          </a:p>
        </p:txBody>
      </p:sp>
      <p:pic>
        <p:nvPicPr>
          <p:cNvPr id="3" name="Picture 2">
            <a:extLst>
              <a:ext uri="{FF2B5EF4-FFF2-40B4-BE49-F238E27FC236}">
                <a16:creationId xmlns:a16="http://schemas.microsoft.com/office/drawing/2014/main" id="{415C4305-4279-6FDD-C70B-CCD6BF97A736}"/>
              </a:ext>
            </a:extLst>
          </p:cNvPr>
          <p:cNvPicPr>
            <a:picLocks noChangeAspect="1"/>
          </p:cNvPicPr>
          <p:nvPr/>
        </p:nvPicPr>
        <p:blipFill rotWithShape="1">
          <a:blip r:embed="rId2"/>
          <a:srcRect l="52276" t="28341" r="14407" b="18388"/>
          <a:stretch/>
        </p:blipFill>
        <p:spPr>
          <a:xfrm>
            <a:off x="168999" y="1266993"/>
            <a:ext cx="2819040" cy="4596813"/>
          </a:xfrm>
          <a:prstGeom prst="rect">
            <a:avLst/>
          </a:prstGeom>
          <a:ln>
            <a:solidFill>
              <a:schemeClr val="tx1"/>
            </a:solidFill>
          </a:ln>
        </p:spPr>
      </p:pic>
      <p:sp>
        <p:nvSpPr>
          <p:cNvPr id="4" name="Rectangle 3">
            <a:extLst>
              <a:ext uri="{FF2B5EF4-FFF2-40B4-BE49-F238E27FC236}">
                <a16:creationId xmlns:a16="http://schemas.microsoft.com/office/drawing/2014/main" id="{040CC2CC-4C9A-C7BE-ED3A-E9B1E30AE490}"/>
              </a:ext>
            </a:extLst>
          </p:cNvPr>
          <p:cNvSpPr/>
          <p:nvPr/>
        </p:nvSpPr>
        <p:spPr>
          <a:xfrm>
            <a:off x="3114524" y="1253584"/>
            <a:ext cx="3381876" cy="462363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a:solidFill>
                <a:schemeClr val="tx1"/>
              </a:solidFill>
              <a:latin typeface="+mj-lt"/>
            </a:endParaRPr>
          </a:p>
        </p:txBody>
      </p:sp>
      <p:sp>
        <p:nvSpPr>
          <p:cNvPr id="10" name="Oval 9">
            <a:extLst>
              <a:ext uri="{FF2B5EF4-FFF2-40B4-BE49-F238E27FC236}">
                <a16:creationId xmlns:a16="http://schemas.microsoft.com/office/drawing/2014/main" id="{518B1568-7361-C61F-F687-4915220A48F8}"/>
              </a:ext>
            </a:extLst>
          </p:cNvPr>
          <p:cNvSpPr/>
          <p:nvPr/>
        </p:nvSpPr>
        <p:spPr>
          <a:xfrm>
            <a:off x="3214062" y="4234056"/>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M</a:t>
            </a:r>
          </a:p>
        </p:txBody>
      </p:sp>
      <p:sp>
        <p:nvSpPr>
          <p:cNvPr id="11" name="Oval 10">
            <a:extLst>
              <a:ext uri="{FF2B5EF4-FFF2-40B4-BE49-F238E27FC236}">
                <a16:creationId xmlns:a16="http://schemas.microsoft.com/office/drawing/2014/main" id="{8FAB029B-2B76-15CF-F4F9-1F176EAFCC24}"/>
              </a:ext>
            </a:extLst>
          </p:cNvPr>
          <p:cNvSpPr/>
          <p:nvPr/>
        </p:nvSpPr>
        <p:spPr>
          <a:xfrm>
            <a:off x="4673653" y="3565401"/>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I</a:t>
            </a:r>
          </a:p>
        </p:txBody>
      </p:sp>
      <p:sp>
        <p:nvSpPr>
          <p:cNvPr id="12" name="Oval 11">
            <a:extLst>
              <a:ext uri="{FF2B5EF4-FFF2-40B4-BE49-F238E27FC236}">
                <a16:creationId xmlns:a16="http://schemas.microsoft.com/office/drawing/2014/main" id="{F71FC391-5DAD-3A2B-D6FE-6F776234847A}"/>
              </a:ext>
            </a:extLst>
          </p:cNvPr>
          <p:cNvSpPr/>
          <p:nvPr/>
        </p:nvSpPr>
        <p:spPr>
          <a:xfrm>
            <a:off x="4942168" y="2377300"/>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T</a:t>
            </a:r>
          </a:p>
        </p:txBody>
      </p:sp>
      <p:sp>
        <p:nvSpPr>
          <p:cNvPr id="13" name="Oval 12">
            <a:extLst>
              <a:ext uri="{FF2B5EF4-FFF2-40B4-BE49-F238E27FC236}">
                <a16:creationId xmlns:a16="http://schemas.microsoft.com/office/drawing/2014/main" id="{C058A603-BE22-40B6-C149-DDCE67BC58B9}"/>
              </a:ext>
            </a:extLst>
          </p:cNvPr>
          <p:cNvSpPr/>
          <p:nvPr/>
        </p:nvSpPr>
        <p:spPr>
          <a:xfrm>
            <a:off x="5563803" y="1339828"/>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N</a:t>
            </a:r>
          </a:p>
        </p:txBody>
      </p:sp>
      <p:sp>
        <p:nvSpPr>
          <p:cNvPr id="14" name="Oval 13">
            <a:extLst>
              <a:ext uri="{FF2B5EF4-FFF2-40B4-BE49-F238E27FC236}">
                <a16:creationId xmlns:a16="http://schemas.microsoft.com/office/drawing/2014/main" id="{92435AAB-7F35-0DA2-C02F-14A751E54292}"/>
              </a:ext>
            </a:extLst>
          </p:cNvPr>
          <p:cNvSpPr/>
          <p:nvPr/>
        </p:nvSpPr>
        <p:spPr>
          <a:xfrm>
            <a:off x="5608919" y="5012473"/>
            <a:ext cx="537029" cy="547914"/>
          </a:xfrm>
          <a:prstGeom prst="ellipse">
            <a:avLst/>
          </a:prstGeom>
          <a:solidFill>
            <a:srgbClr val="00206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B</a:t>
            </a:r>
          </a:p>
        </p:txBody>
      </p:sp>
      <p:cxnSp>
        <p:nvCxnSpPr>
          <p:cNvPr id="16" name="Straight Connector 15">
            <a:extLst>
              <a:ext uri="{FF2B5EF4-FFF2-40B4-BE49-F238E27FC236}">
                <a16:creationId xmlns:a16="http://schemas.microsoft.com/office/drawing/2014/main" id="{00C61102-603A-CC9E-0C61-3402A0242337}"/>
              </a:ext>
            </a:extLst>
          </p:cNvPr>
          <p:cNvCxnSpPr>
            <a:cxnSpLocks/>
            <a:stCxn id="13" idx="3"/>
            <a:endCxn id="12" idx="7"/>
          </p:cNvCxnSpPr>
          <p:nvPr/>
        </p:nvCxnSpPr>
        <p:spPr>
          <a:xfrm flipH="1">
            <a:off x="5400551" y="1807502"/>
            <a:ext cx="241898" cy="65003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3116954-9072-FEA5-6EAF-627CCFD1B832}"/>
              </a:ext>
            </a:extLst>
          </p:cNvPr>
          <p:cNvSpPr txBox="1"/>
          <p:nvPr/>
        </p:nvSpPr>
        <p:spPr>
          <a:xfrm>
            <a:off x="5269647" y="1817353"/>
            <a:ext cx="384628" cy="369332"/>
          </a:xfrm>
          <a:prstGeom prst="rect">
            <a:avLst/>
          </a:prstGeom>
          <a:noFill/>
        </p:spPr>
        <p:txBody>
          <a:bodyPr wrap="square" rtlCol="0">
            <a:spAutoFit/>
          </a:bodyPr>
          <a:lstStyle/>
          <a:p>
            <a:r>
              <a:rPr lang="en-GB" b="1" dirty="0">
                <a:latin typeface="+mj-lt"/>
              </a:rPr>
              <a:t>9</a:t>
            </a:r>
          </a:p>
        </p:txBody>
      </p:sp>
      <p:cxnSp>
        <p:nvCxnSpPr>
          <p:cNvPr id="18" name="Straight Connector 17">
            <a:extLst>
              <a:ext uri="{FF2B5EF4-FFF2-40B4-BE49-F238E27FC236}">
                <a16:creationId xmlns:a16="http://schemas.microsoft.com/office/drawing/2014/main" id="{5B95E9B7-64F7-3B3E-A092-7D3AE6704CF7}"/>
              </a:ext>
            </a:extLst>
          </p:cNvPr>
          <p:cNvCxnSpPr>
            <a:cxnSpLocks/>
            <a:stCxn id="12" idx="4"/>
            <a:endCxn id="11" idx="0"/>
          </p:cNvCxnSpPr>
          <p:nvPr/>
        </p:nvCxnSpPr>
        <p:spPr>
          <a:xfrm flipH="1">
            <a:off x="4942168" y="2925214"/>
            <a:ext cx="268515" cy="6401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1B84037-3289-02DD-E12E-C0F1559523A5}"/>
              </a:ext>
            </a:extLst>
          </p:cNvPr>
          <p:cNvSpPr txBox="1"/>
          <p:nvPr/>
        </p:nvSpPr>
        <p:spPr>
          <a:xfrm>
            <a:off x="5052562" y="3178907"/>
            <a:ext cx="384628" cy="369332"/>
          </a:xfrm>
          <a:prstGeom prst="rect">
            <a:avLst/>
          </a:prstGeom>
          <a:noFill/>
        </p:spPr>
        <p:txBody>
          <a:bodyPr wrap="square" rtlCol="0">
            <a:spAutoFit/>
          </a:bodyPr>
          <a:lstStyle/>
          <a:p>
            <a:r>
              <a:rPr lang="en-GB" b="1" dirty="0">
                <a:latin typeface="+mj-lt"/>
              </a:rPr>
              <a:t>5</a:t>
            </a:r>
          </a:p>
        </p:txBody>
      </p:sp>
      <p:cxnSp>
        <p:nvCxnSpPr>
          <p:cNvPr id="20" name="Straight Connector 19">
            <a:extLst>
              <a:ext uri="{FF2B5EF4-FFF2-40B4-BE49-F238E27FC236}">
                <a16:creationId xmlns:a16="http://schemas.microsoft.com/office/drawing/2014/main" id="{EA3AD993-A476-D789-C3EA-66EAB4405C87}"/>
              </a:ext>
            </a:extLst>
          </p:cNvPr>
          <p:cNvCxnSpPr>
            <a:cxnSpLocks/>
            <a:stCxn id="12" idx="3"/>
            <a:endCxn id="10" idx="7"/>
          </p:cNvCxnSpPr>
          <p:nvPr/>
        </p:nvCxnSpPr>
        <p:spPr>
          <a:xfrm flipH="1">
            <a:off x="3672445" y="2844974"/>
            <a:ext cx="1348369" cy="146932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6C69829-90D7-1FFB-4851-E7B68774182C}"/>
              </a:ext>
            </a:extLst>
          </p:cNvPr>
          <p:cNvSpPr txBox="1"/>
          <p:nvPr/>
        </p:nvSpPr>
        <p:spPr>
          <a:xfrm>
            <a:off x="3667634" y="3380735"/>
            <a:ext cx="499833" cy="369332"/>
          </a:xfrm>
          <a:prstGeom prst="rect">
            <a:avLst/>
          </a:prstGeom>
          <a:noFill/>
        </p:spPr>
        <p:txBody>
          <a:bodyPr wrap="square" rtlCol="0">
            <a:spAutoFit/>
          </a:bodyPr>
          <a:lstStyle/>
          <a:p>
            <a:r>
              <a:rPr lang="en-GB" b="1" dirty="0">
                <a:latin typeface="+mj-lt"/>
              </a:rPr>
              <a:t>10</a:t>
            </a:r>
          </a:p>
        </p:txBody>
      </p:sp>
      <p:cxnSp>
        <p:nvCxnSpPr>
          <p:cNvPr id="22" name="Straight Connector 21">
            <a:extLst>
              <a:ext uri="{FF2B5EF4-FFF2-40B4-BE49-F238E27FC236}">
                <a16:creationId xmlns:a16="http://schemas.microsoft.com/office/drawing/2014/main" id="{BE5854C0-A8CC-C4DD-2C47-7042262519D9}"/>
              </a:ext>
            </a:extLst>
          </p:cNvPr>
          <p:cNvCxnSpPr>
            <a:cxnSpLocks/>
            <a:stCxn id="11" idx="3"/>
            <a:endCxn id="10" idx="7"/>
          </p:cNvCxnSpPr>
          <p:nvPr/>
        </p:nvCxnSpPr>
        <p:spPr>
          <a:xfrm flipH="1">
            <a:off x="3672445" y="4033075"/>
            <a:ext cx="1079854" cy="28122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A147E45-AC6B-1737-3D6A-95622D66C674}"/>
              </a:ext>
            </a:extLst>
          </p:cNvPr>
          <p:cNvSpPr txBox="1"/>
          <p:nvPr/>
        </p:nvSpPr>
        <p:spPr>
          <a:xfrm>
            <a:off x="4344087" y="4100779"/>
            <a:ext cx="499833" cy="369332"/>
          </a:xfrm>
          <a:prstGeom prst="rect">
            <a:avLst/>
          </a:prstGeom>
          <a:noFill/>
        </p:spPr>
        <p:txBody>
          <a:bodyPr wrap="square" rtlCol="0">
            <a:spAutoFit/>
          </a:bodyPr>
          <a:lstStyle/>
          <a:p>
            <a:r>
              <a:rPr lang="en-GB" b="1" dirty="0">
                <a:latin typeface="+mj-lt"/>
              </a:rPr>
              <a:t>7</a:t>
            </a:r>
          </a:p>
        </p:txBody>
      </p:sp>
      <p:cxnSp>
        <p:nvCxnSpPr>
          <p:cNvPr id="24" name="Straight Connector 23">
            <a:extLst>
              <a:ext uri="{FF2B5EF4-FFF2-40B4-BE49-F238E27FC236}">
                <a16:creationId xmlns:a16="http://schemas.microsoft.com/office/drawing/2014/main" id="{E29158C7-08B1-BCA9-A07C-02C14581C0C0}"/>
              </a:ext>
            </a:extLst>
          </p:cNvPr>
          <p:cNvCxnSpPr>
            <a:cxnSpLocks/>
            <a:stCxn id="11" idx="5"/>
            <a:endCxn id="14" idx="1"/>
          </p:cNvCxnSpPr>
          <p:nvPr/>
        </p:nvCxnSpPr>
        <p:spPr>
          <a:xfrm>
            <a:off x="5132036" y="4033075"/>
            <a:ext cx="555529" cy="105963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885E17B-C987-7D3A-3AD0-19658C075E00}"/>
              </a:ext>
            </a:extLst>
          </p:cNvPr>
          <p:cNvSpPr txBox="1"/>
          <p:nvPr/>
        </p:nvSpPr>
        <p:spPr>
          <a:xfrm>
            <a:off x="5052562" y="4390355"/>
            <a:ext cx="384628" cy="369332"/>
          </a:xfrm>
          <a:prstGeom prst="rect">
            <a:avLst/>
          </a:prstGeom>
          <a:noFill/>
        </p:spPr>
        <p:txBody>
          <a:bodyPr wrap="square" rtlCol="0">
            <a:spAutoFit/>
          </a:bodyPr>
          <a:lstStyle/>
          <a:p>
            <a:r>
              <a:rPr lang="en-GB" b="1" dirty="0">
                <a:latin typeface="+mj-lt"/>
              </a:rPr>
              <a:t>9</a:t>
            </a:r>
          </a:p>
        </p:txBody>
      </p:sp>
      <p:cxnSp>
        <p:nvCxnSpPr>
          <p:cNvPr id="26" name="Straight Connector 25">
            <a:extLst>
              <a:ext uri="{FF2B5EF4-FFF2-40B4-BE49-F238E27FC236}">
                <a16:creationId xmlns:a16="http://schemas.microsoft.com/office/drawing/2014/main" id="{BAF16E23-9572-3257-75C1-D284730F269B}"/>
              </a:ext>
            </a:extLst>
          </p:cNvPr>
          <p:cNvCxnSpPr>
            <a:cxnSpLocks/>
            <a:stCxn id="12" idx="5"/>
            <a:endCxn id="14" idx="0"/>
          </p:cNvCxnSpPr>
          <p:nvPr/>
        </p:nvCxnSpPr>
        <p:spPr>
          <a:xfrm>
            <a:off x="5400551" y="2844974"/>
            <a:ext cx="476883" cy="216749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20468D9-BB40-CB01-D7F7-39A856A339FB}"/>
              </a:ext>
            </a:extLst>
          </p:cNvPr>
          <p:cNvSpPr txBox="1"/>
          <p:nvPr/>
        </p:nvSpPr>
        <p:spPr>
          <a:xfrm>
            <a:off x="5308930" y="3888929"/>
            <a:ext cx="476882" cy="369332"/>
          </a:xfrm>
          <a:prstGeom prst="rect">
            <a:avLst/>
          </a:prstGeom>
          <a:noFill/>
        </p:spPr>
        <p:txBody>
          <a:bodyPr wrap="square" rtlCol="0">
            <a:spAutoFit/>
          </a:bodyPr>
          <a:lstStyle/>
          <a:p>
            <a:r>
              <a:rPr lang="en-GB" b="1" dirty="0">
                <a:latin typeface="+mj-lt"/>
              </a:rPr>
              <a:t>13</a:t>
            </a:r>
          </a:p>
        </p:txBody>
      </p:sp>
      <p:cxnSp>
        <p:nvCxnSpPr>
          <p:cNvPr id="28" name="Straight Connector 27">
            <a:extLst>
              <a:ext uri="{FF2B5EF4-FFF2-40B4-BE49-F238E27FC236}">
                <a16:creationId xmlns:a16="http://schemas.microsoft.com/office/drawing/2014/main" id="{6DEFF048-75EB-6116-6420-D52C90425B9C}"/>
              </a:ext>
            </a:extLst>
          </p:cNvPr>
          <p:cNvCxnSpPr>
            <a:cxnSpLocks/>
            <a:stCxn id="10" idx="6"/>
            <a:endCxn id="14" idx="2"/>
          </p:cNvCxnSpPr>
          <p:nvPr/>
        </p:nvCxnSpPr>
        <p:spPr>
          <a:xfrm>
            <a:off x="3751091" y="4508013"/>
            <a:ext cx="1857828" cy="77841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369A6961-A282-F56D-E57B-CF2589AD6FDC}"/>
              </a:ext>
            </a:extLst>
          </p:cNvPr>
          <p:cNvSpPr txBox="1"/>
          <p:nvPr/>
        </p:nvSpPr>
        <p:spPr>
          <a:xfrm>
            <a:off x="4613148" y="4928415"/>
            <a:ext cx="384628" cy="369332"/>
          </a:xfrm>
          <a:prstGeom prst="rect">
            <a:avLst/>
          </a:prstGeom>
          <a:noFill/>
        </p:spPr>
        <p:txBody>
          <a:bodyPr wrap="square" rtlCol="0">
            <a:spAutoFit/>
          </a:bodyPr>
          <a:lstStyle/>
          <a:p>
            <a:r>
              <a:rPr lang="en-GB" b="1" dirty="0">
                <a:latin typeface="+mj-lt"/>
              </a:rPr>
              <a:t>8</a:t>
            </a:r>
          </a:p>
        </p:txBody>
      </p:sp>
      <p:graphicFrame>
        <p:nvGraphicFramePr>
          <p:cNvPr id="30" name="Table 29">
            <a:extLst>
              <a:ext uri="{FF2B5EF4-FFF2-40B4-BE49-F238E27FC236}">
                <a16:creationId xmlns:a16="http://schemas.microsoft.com/office/drawing/2014/main" id="{A357E279-B505-1384-142B-9C225DE633A1}"/>
              </a:ext>
            </a:extLst>
          </p:cNvPr>
          <p:cNvGraphicFramePr>
            <a:graphicFrameLocks noGrp="1"/>
          </p:cNvGraphicFramePr>
          <p:nvPr/>
        </p:nvGraphicFramePr>
        <p:xfrm>
          <a:off x="6876136" y="2630246"/>
          <a:ext cx="4851429" cy="3233562"/>
        </p:xfrm>
        <a:graphic>
          <a:graphicData uri="http://schemas.openxmlformats.org/drawingml/2006/table">
            <a:tbl>
              <a:tblPr firstRow="1" firstCol="1" bandRow="1">
                <a:tableStyleId>{5940675A-B579-460E-94D1-54222C63F5DA}</a:tableStyleId>
              </a:tblPr>
              <a:tblGrid>
                <a:gridCol w="1201513">
                  <a:extLst>
                    <a:ext uri="{9D8B030D-6E8A-4147-A177-3AD203B41FA5}">
                      <a16:colId xmlns:a16="http://schemas.microsoft.com/office/drawing/2014/main" val="960528593"/>
                    </a:ext>
                  </a:extLst>
                </a:gridCol>
                <a:gridCol w="1911682">
                  <a:extLst>
                    <a:ext uri="{9D8B030D-6E8A-4147-A177-3AD203B41FA5}">
                      <a16:colId xmlns:a16="http://schemas.microsoft.com/office/drawing/2014/main" val="1333089563"/>
                    </a:ext>
                  </a:extLst>
                </a:gridCol>
                <a:gridCol w="1738234">
                  <a:extLst>
                    <a:ext uri="{9D8B030D-6E8A-4147-A177-3AD203B41FA5}">
                      <a16:colId xmlns:a16="http://schemas.microsoft.com/office/drawing/2014/main" val="2212094736"/>
                    </a:ext>
                  </a:extLst>
                </a:gridCol>
              </a:tblGrid>
              <a:tr h="552657">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Place to visit</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distance from the start. (N)</a:t>
                      </a:r>
                    </a:p>
                  </a:txBody>
                  <a:tcPr marL="68580" marR="68580" marT="0" marB="0">
                    <a:solidFill>
                      <a:srgbClr val="002060"/>
                    </a:solidFill>
                  </a:tcPr>
                </a:tc>
                <a:tc>
                  <a:txBody>
                    <a:bodyPr/>
                    <a:lstStyle/>
                    <a:p>
                      <a:pPr marL="0" algn="l" defTabSz="914400" rtl="0" eaLnBrk="1" latinLnBrk="0" hangingPunct="1">
                        <a:lnSpc>
                          <a:spcPct val="107000"/>
                        </a:lnSpc>
                        <a:spcAft>
                          <a:spcPts val="800"/>
                        </a:spcAft>
                      </a:pPr>
                      <a:r>
                        <a:rPr lang="en-GB" sz="1600" b="0" kern="1200" dirty="0">
                          <a:solidFill>
                            <a:schemeClr val="bg1"/>
                          </a:solidFill>
                          <a:effectLst/>
                          <a:latin typeface="Segoe UI Variable Text" pitchFamily="2" charset="0"/>
                          <a:ea typeface="+mn-ea"/>
                          <a:cs typeface="Segoe UI" panose="020B0502040204020203" pitchFamily="34" charset="0"/>
                        </a:rPr>
                        <a:t>Shortest Route</a:t>
                      </a:r>
                    </a:p>
                  </a:txBody>
                  <a:tcPr marL="68580" marR="68580" marT="0" marB="0">
                    <a:solidFill>
                      <a:srgbClr val="002060"/>
                    </a:solidFill>
                  </a:tcPr>
                </a:tc>
                <a:extLst>
                  <a:ext uri="{0D108BD9-81ED-4DB2-BD59-A6C34878D82A}">
                    <a16:rowId xmlns:a16="http://schemas.microsoft.com/office/drawing/2014/main" val="88950915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M</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19</a:t>
                      </a:r>
                    </a:p>
                  </a:txBody>
                  <a:tcPr marL="68580" marR="68580" marT="0" marB="0"/>
                </a:tc>
                <a:tc>
                  <a:txBody>
                    <a:bodyPr/>
                    <a:lstStyle/>
                    <a:p>
                      <a:pPr marL="457200" algn="l">
                        <a:lnSpc>
                          <a:spcPct val="100000"/>
                        </a:lnSpc>
                        <a:spcAft>
                          <a:spcPts val="0"/>
                        </a:spcAft>
                      </a:pPr>
                      <a:r>
                        <a:rPr lang="en-GB" sz="1600" dirty="0">
                          <a:effectLst/>
                          <a:latin typeface="Segoe UI Variable Text" pitchFamily="2" charset="0"/>
                          <a:ea typeface="Calibri" panose="020F0502020204030204" pitchFamily="34" charset="0"/>
                          <a:cs typeface="Segoe UI" panose="020B0502040204020203" pitchFamily="34" charset="0"/>
                        </a:rPr>
                        <a:t>N - T - M</a:t>
                      </a:r>
                    </a:p>
                  </a:txBody>
                  <a:tcPr marL="68580" marR="68580" marT="0" marB="0"/>
                </a:tc>
                <a:extLst>
                  <a:ext uri="{0D108BD9-81ED-4DB2-BD59-A6C34878D82A}">
                    <a16:rowId xmlns:a16="http://schemas.microsoft.com/office/drawing/2014/main" val="2946972021"/>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B</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22</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 B </a:t>
                      </a:r>
                    </a:p>
                  </a:txBody>
                  <a:tcPr marL="68580" marR="68580" marT="0" marB="0"/>
                </a:tc>
                <a:extLst>
                  <a:ext uri="{0D108BD9-81ED-4DB2-BD59-A6C34878D82A}">
                    <a16:rowId xmlns:a16="http://schemas.microsoft.com/office/drawing/2014/main" val="587678675"/>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I</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14</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 I</a:t>
                      </a:r>
                    </a:p>
                  </a:txBody>
                  <a:tcPr marL="68580" marR="68580" marT="0" marB="0"/>
                </a:tc>
                <a:extLst>
                  <a:ext uri="{0D108BD9-81ED-4DB2-BD59-A6C34878D82A}">
                    <a16:rowId xmlns:a16="http://schemas.microsoft.com/office/drawing/2014/main" val="4012560922"/>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T</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9</a:t>
                      </a: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N - T  </a:t>
                      </a:r>
                    </a:p>
                  </a:txBody>
                  <a:tcPr marL="68580" marR="68580" marT="0" marB="0"/>
                </a:tc>
                <a:extLst>
                  <a:ext uri="{0D108BD9-81ED-4DB2-BD59-A6C34878D82A}">
                    <a16:rowId xmlns:a16="http://schemas.microsoft.com/office/drawing/2014/main" val="1561820304"/>
                  </a:ext>
                </a:extLst>
              </a:tr>
              <a:tr h="536181">
                <a:tc>
                  <a:txBody>
                    <a:bodyPr/>
                    <a:lstStyle/>
                    <a:p>
                      <a:pPr marL="457200" algn="l">
                        <a:lnSpc>
                          <a:spcPct val="100000"/>
                        </a:lnSpc>
                        <a:spcAft>
                          <a:spcPts val="0"/>
                        </a:spcAft>
                      </a:pPr>
                      <a:r>
                        <a:rPr lang="en-GB" sz="1600" dirty="0">
                          <a:effectLst/>
                          <a:latin typeface="Segoe UI Variable Text" pitchFamily="2" charset="0"/>
                          <a:cs typeface="Segoe UI" panose="020B0502040204020203" pitchFamily="34" charset="0"/>
                        </a:rPr>
                        <a:t>N</a:t>
                      </a:r>
                    </a:p>
                    <a:p>
                      <a:pPr marL="457200" algn="l">
                        <a:lnSpc>
                          <a:spcPct val="100000"/>
                        </a:lnSpc>
                        <a:spcAft>
                          <a:spcPts val="0"/>
                        </a:spcAft>
                      </a:pPr>
                      <a:r>
                        <a:rPr lang="en-GB" sz="1600" dirty="0">
                          <a:effectLst/>
                          <a:latin typeface="Segoe UI Variable Text" pitchFamily="2" charset="0"/>
                          <a:cs typeface="Segoe UI" panose="020B0502040204020203" pitchFamily="34" charset="0"/>
                        </a:rPr>
                        <a:t> </a:t>
                      </a:r>
                      <a:endParaRPr lang="en-GB" sz="1600" dirty="0">
                        <a:effectLst/>
                        <a:latin typeface="Segoe UI Variable Text" pitchFamily="2" charset="0"/>
                        <a:ea typeface="Calibri" panose="020F0502020204030204" pitchFamily="34" charset="0"/>
                        <a:cs typeface="Segoe UI" panose="020B0502040204020203" pitchFamily="34" charset="0"/>
                      </a:endParaRPr>
                    </a:p>
                  </a:txBody>
                  <a:tcPr marL="68580" marR="68580" marT="0" marB="0"/>
                </a:tc>
                <a:tc>
                  <a:txBody>
                    <a:bodyPr/>
                    <a:lstStyle/>
                    <a:p>
                      <a:pPr marL="457200" algn="l" defTabSz="914400" rtl="0" eaLnBrk="1" latinLnBrk="0" hangingPunct="1">
                        <a:lnSpc>
                          <a:spcPct val="100000"/>
                        </a:lnSpc>
                        <a:spcAft>
                          <a:spcPts val="0"/>
                        </a:spcAft>
                      </a:pPr>
                      <a:r>
                        <a:rPr lang="en-GB" sz="1600" kern="1200" dirty="0">
                          <a:solidFill>
                            <a:schemeClr val="tx1"/>
                          </a:solidFill>
                          <a:effectLst/>
                          <a:latin typeface="Segoe UI Variable Text" pitchFamily="2" charset="0"/>
                          <a:ea typeface="+mn-ea"/>
                          <a:cs typeface="Segoe UI" panose="020B0502040204020203" pitchFamily="34" charset="0"/>
                        </a:rPr>
                        <a:t> 0</a:t>
                      </a:r>
                    </a:p>
                  </a:txBody>
                  <a:tcPr marL="68580" marR="68580" marT="0" marB="0"/>
                </a:tc>
                <a:tc>
                  <a:txBody>
                    <a:bodyPr/>
                    <a:lstStyle/>
                    <a:p>
                      <a:pPr marL="457200" algn="l" defTabSz="914400" rtl="0" eaLnBrk="1" latinLnBrk="0" hangingPunct="1">
                        <a:lnSpc>
                          <a:spcPct val="100000"/>
                        </a:lnSpc>
                        <a:spcAft>
                          <a:spcPts val="0"/>
                        </a:spcAft>
                      </a:pPr>
                      <a:endParaRPr lang="en-GB" sz="1600" kern="1200" dirty="0">
                        <a:solidFill>
                          <a:schemeClr val="tx1"/>
                        </a:solidFill>
                        <a:effectLst/>
                        <a:latin typeface="Segoe UI Variable Text" pitchFamily="2" charset="0"/>
                        <a:ea typeface="+mn-ea"/>
                        <a:cs typeface="Segoe UI" panose="020B0502040204020203" pitchFamily="34" charset="0"/>
                      </a:endParaRPr>
                    </a:p>
                  </a:txBody>
                  <a:tcPr marL="68580" marR="68580" marT="0" marB="0"/>
                </a:tc>
                <a:extLst>
                  <a:ext uri="{0D108BD9-81ED-4DB2-BD59-A6C34878D82A}">
                    <a16:rowId xmlns:a16="http://schemas.microsoft.com/office/drawing/2014/main" val="3300471908"/>
                  </a:ext>
                </a:extLst>
              </a:tr>
            </a:tbl>
          </a:graphicData>
        </a:graphic>
      </p:graphicFrame>
      <p:pic>
        <p:nvPicPr>
          <p:cNvPr id="5" name="Picture 2" descr="Question Mark Icon Clip Art Free Vector In Open Office">
            <a:extLst>
              <a:ext uri="{FF2B5EF4-FFF2-40B4-BE49-F238E27FC236}">
                <a16:creationId xmlns:a16="http://schemas.microsoft.com/office/drawing/2014/main" id="{5783108A-00C4-B2D9-4CD4-7751268A9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136" y="1317562"/>
            <a:ext cx="591344" cy="59134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2F38885-B266-5A53-8018-BA7402A3441F}"/>
              </a:ext>
            </a:extLst>
          </p:cNvPr>
          <p:cNvSpPr txBox="1"/>
          <p:nvPr/>
        </p:nvSpPr>
        <p:spPr>
          <a:xfrm>
            <a:off x="7546340" y="1253584"/>
            <a:ext cx="4181226" cy="1077218"/>
          </a:xfrm>
          <a:prstGeom prst="rect">
            <a:avLst/>
          </a:prstGeom>
          <a:noFill/>
        </p:spPr>
        <p:txBody>
          <a:bodyPr wrap="square">
            <a:spAutoFit/>
          </a:bodyPr>
          <a:lstStyle/>
          <a:p>
            <a:r>
              <a:rPr lang="en-GB" sz="1600" b="1" dirty="0">
                <a:latin typeface="Segoe UI Variable Text" pitchFamily="2" charset="0"/>
              </a:rPr>
              <a:t>Discussion</a:t>
            </a:r>
            <a:br>
              <a:rPr lang="en-GB" sz="1600" dirty="0">
                <a:latin typeface="Segoe UI Variable Text" pitchFamily="2" charset="0"/>
              </a:rPr>
            </a:br>
            <a:r>
              <a:rPr lang="en-GB" sz="1600" dirty="0">
                <a:latin typeface="Segoe UI Variable Text" pitchFamily="2" charset="0"/>
              </a:rPr>
              <a:t>Going back to the pathfinder algorithm, how has abstraction, decomposition and algorithmic thinking been used?</a:t>
            </a:r>
          </a:p>
        </p:txBody>
      </p:sp>
    </p:spTree>
    <p:extLst>
      <p:ext uri="{BB962C8B-B14F-4D97-AF65-F5344CB8AC3E}">
        <p14:creationId xmlns:p14="http://schemas.microsoft.com/office/powerpoint/2010/main" val="6886889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1463</TotalTime>
  <Words>1288</Words>
  <Application>Microsoft Office PowerPoint</Application>
  <PresentationFormat>Widescreen</PresentationFormat>
  <Paragraphs>258</Paragraphs>
  <Slides>12</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12</vt:i4>
      </vt:variant>
    </vt:vector>
  </HeadingPairs>
  <TitlesOfParts>
    <vt:vector size="22" baseType="lpstr">
      <vt:lpstr>Aptos</vt:lpstr>
      <vt:lpstr>Aptos Display</vt:lpstr>
      <vt:lpstr>Arial</vt:lpstr>
      <vt:lpstr>Courier New</vt:lpstr>
      <vt:lpstr>Segoe UI Black</vt:lpstr>
      <vt:lpstr>Segoe UI Variable Display Semib</vt:lpstr>
      <vt:lpstr>Segoe UI Variable Text</vt:lpstr>
      <vt:lpstr>Symbol</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Corbett, DC (Staff, Parks House)</cp:lastModifiedBy>
  <cp:revision>37</cp:revision>
  <dcterms:created xsi:type="dcterms:W3CDTF">2024-12-08T09:24:29Z</dcterms:created>
  <dcterms:modified xsi:type="dcterms:W3CDTF">2025-08-04T18:25:47Z</dcterms:modified>
</cp:coreProperties>
</file>